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Futura" panose="020B0602020204020303" pitchFamily="34" charset="-79"/>
      <p:regular r:id="rId26"/>
    </p:embeddedFont>
    <p:embeddedFont>
      <p:font typeface="Futura Bold" panose="020B0602020204020303" pitchFamily="34" charset="-79"/>
      <p:regular r:id="rId27"/>
      <p:italic r:id="rId28"/>
      <p:boldItalic r:id="rId29"/>
    </p:embeddedFont>
    <p:embeddedFont>
      <p:font typeface="Futura Medium" panose="020B0602020204020303" pitchFamily="34" charset="-79"/>
      <p:regular r:id="rId30"/>
    </p:embeddedFont>
    <p:embeddedFont>
      <p:font typeface="Futura Medium" panose="020B0602020204020303" pitchFamily="34" charset="-79"/>
      <p:regular r:id="rId30"/>
    </p:embeddedFont>
    <p:embeddedFont>
      <p:font typeface="Futura Ultra-Bold" panose="020B0602020204020303" pitchFamily="34" charset="-79"/>
      <p:regular r:id="rId31"/>
    </p:embeddedFont>
    <p:embeddedFont>
      <p:font typeface="Norwester" pitchFamily="2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1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659" autoAdjust="0"/>
  </p:normalViewPr>
  <p:slideViewPr>
    <p:cSldViewPr>
      <p:cViewPr>
        <p:scale>
          <a:sx n="66" d="100"/>
          <a:sy n="66" d="100"/>
        </p:scale>
        <p:origin x="1184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7:24:3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2755 1 24575,'-97'6'0,"-1"1"0,1 0 0,0-1 0,-1 1 0,1-1 0,-1 1 0,1-1 0,-1 1 0,1-1 0,0 1 0,13-1 0,19-1 0,-18 2 0,10-4 0,-19-3 0,-12-1 0,-8 0 0,-4 1 0,3 3 0,5 4 0,12 6 0,17 7 0,20 8 0,2 48 0,30 17 0,2-16 0,-30 2 0,10-18 0,-14 15 0,-3-4 0,5-24 0,-14-29 0,30-13 0,73 2 0,33-4 0,28-3 0,1 0-2307,-4-1 1,2 0-1,9 0 2307,-20 0 0,8 0 0,4 1 0,3-1 0,0 0 0,-3-1-585,-5-1 1,-1 0-1,0-1 1,0 1-1,1-2 1,3 0 584,-3 0 0,2-1 0,2 0 0,1 0 0,-2-1 0,-1 0 0,-4 1-433,18-2 1,-3 0-1,-3 0 1,-1 0 0,-1-2 432,-9 1 0,-1-1 0,-2-1 0,-1 1 0,-3-1-481,5 0 1,-3-1 0,-2 1 0,-2 0 480,13 0 0,-3 1 0,2-1 0,5-3 0,2-2 0,-6 4 493,-19 5 0,-4 2 0,-5-1-493,2-4 0,-6 1 3690,22 6-3690,-40-6 3052,-14 8-3052,-42 0 0,15 0 0,-23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7:24:54.1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7295 1 24575,'-68'0'0,"0"0"0,0 0 0,-26 0 0,-8 0-197,30 0 0,-8 0 1,-4 0-1,-1 0 0,2 0-49,-15 0 0,1 0 0,-1 0 0,-3 0 49,10 0 0,-3 0 1,-1 0-1,2 0 0,5 0-49,-3 0 0,5 0 0,1 0 0,-3 0 0,-11 0 0,-4 0 0,4 0 0,15 0-246,8 0 0,4 0 164,-7 0 0,-6 0 0,11 0-164,21 0 0,3 0 0,-13 0 0,3 0-492,-13 0 1967,33 0 0,37 0-492,45 0 1,29 0-1,-6 0 1,5 0-820,-1 0 0,7 0 0,0 0 81,5 0 1,2 0 0,-1 0 246,-1 0 0,-1 0 0,3 0 0,12 0 0,4 0 0,0 0 0,0 0 0,-1 0 0,-1 0 0,-3 0 0,-1 0 0,-4 0 0,-17 0 0,-3 0 0,1 0 0,5 0 0,1 0 0,-5 0 0,1 0 0,-2 0 297,14 0 0,-3 0-297,-24 0 0,-5 0 92,29 0-92,-33 0 0,-12 0 0,-14 0 983,-71 8 0,-26 3-656,0 3 1,-16 5 0,2 0-656,15-2 0,2 1 0,-5 0 107,0 0 0,-6 0 1,1 0-1,7 0 221,7 2 0,6-1 0,-1-1-352,-35 6 0,4-2 352,25-6 0,3-1 0,3 5 0,3-2 0,-37 2 0,38 5 0,29-11 0,16-1 0,61-6 0,32 7 0,-1-12 0,9-1 491,3 8 1,5 2-165,-14-6 1,3-1 0,1 1-656,1 3 0,0 1 0,1 0 0,6 0 0,1 0 0,-5-1 297,-20-3 0,-4-1 1,1 1-290,3 2 1,1 1-1,-7-1 320,-4-2 0,-4 1 0,7 0 0,-1 0 0,30 3 0,-48-4 983,-6-3 0,-24 4-540,-110 3-443,43-7 0,-8-1 310,-21 2 0,-13 0 1,-3 1-311,21-1 0,-3 0 0,-1 1 0,-2 0-197,4-1 0,-3 0 1,-1 0-1,0 1 0,1 0-49,-11 3 0,1 0 0,-1 1 0,-1-1 49,8 0 0,-2-1 1,-1 0-1,2 0 0,1 0-49,-9 1 0,2 1 0,2-1 0,3 0 219,-11 2 1,4-1 0,-1 1-220,16-2 0,-4-1 0,4 1 0,10 0-246,-5 3 0,5 1 199,-15 0 0,2 0 293,27-2 0,8 1 983,-5 5-266,16-6 266,31 3 0,43-4-492,19 1 1,13 1-165,0-3 1,8 1 0,0-1-1,4 1 1,0 1 0,6-1-574,-4-1 0,5 0 0,1 0 0,-1 0 0,-5 0 0,0 0 0,0 0 0,3 0 49,-6-1 0,3 0 1,1 1-1,0-1 0,0-1 0,0-1 0,2 0 1,-2-1-1,-1 0 0,-4 0-49,1 0 0,-4 1 0,-2-1 0,1 1-7,23 0 0,0-1 0,-9 0 253,0-2 0,-6 1 0,4 3 0,-3 0 0,-19-4 0,-5-2 0,14 1 0,-34 0 983,-19 0-199,-19 0-784,-49 0 0,-51 0 491,19 0 1,-9 0-448,20 0 0,-4 0 1,-1 0 52,-9 0 0,-2 0 1,-2 0-98,-10 0 0,-2 0 0,0 0 0,-2 0 0,1 0 0,2 0 0,13 3 0,3 0 0,1 1-328,-2 0 0,0 0 0,6 1-113,-10 0 0,4 2 31,-3 3 0,3-1 410,18-8 0,6 0 983,-22 15-88,33-14 88,35 5 0,55-7-492,6 0 1,8 0-195,18 0 0,5 0-789,17 0 0,4 0 0,-1 0 0,2 0 164,-29 0 0,2 0 0,-5 0-86,7 0 0,-2 0 414,13 0 0,-5 0 0,17 0-173,-43 0 0,-3 0 173,28 0 0,-40 0 0,-13 0 983,-26 0 0,-93 0-492,24-1 1,-8 2-196,-5 2 0,-7 2 1,-1-2-297,3-2 0,0-1 0,-3 2 0,13 3 0,-2 2 0,-1 0 0,0-1-246,-2-2 0,1-1 0,-1 1 0,-2 1 0,-9 4 0,-2 1 0,1 2 0,5-1-82,-4 1 0,4 0 0,-1 1 236,-8 1 1,-1-1 0,11 1 91,12 2 0,5-2 0,-9-3 0,3-1 0,-22 8 0,38-2 0,46-7 0,99-3 0,-9-5 0,11-2-26,0 2 1,8-1 0,-2-1 25,-6-1 0,-2-2 0,4-1-141,-6 0 1,3-2-1,1-1 1,-3-1 140,-7 0 0,-2-3 0,0 1 0,3 0 0,16-1 0,4 1 0,-1-1 0,-6 1 0,0-2 0,-6-1 0,1 2-328,9 3 0,0 1 0,-8-1-89,-7-2 0,-6 1 160,5 3 0,-3 1 257,-18-4 0,-7 3 983,7 5 0,-30-11 0,-15 6 0,-14-6 0,-97-5-492,22 13 1,-10 1-805,-7-3 1,-10-2-1,-3 1 313,17 3 0,-2 1 0,-3 0 0,-2 0-197,7 1 0,-2-1 1,-2 1-1,-2 0 0,0 0 33,10 0 0,-1 0 0,-1 1 0,-1 0 0,0 0 0,-2 0 0,-4 1 0,-1 1 0,-1 0 0,0 1 0,-2-1 0,0 0 23,9 0 1,-2 0-1,-2 0 1,1 0-1,1 0 1,3 0-1,2 0-56,-12 0 0,4 0 1,2 0-1,-1 0 0,-4 0 33,0 0 0,-3 0 0,-3 0 0,1 0 0,2 0 0,6 0-33,7 0 0,4 0 1,3 0-1,-2 0 0,-3 0 93,1 0 0,-5 0 0,0 0 0,0 0 0,3 0 0,6 0 104,-9 0 0,6 0 0,3 0 0,-2 0 0,-1 0 0,-2-1 0,3 1 0,7 1-443,-24 4 1,6 1 442,-4-5 0,3 0 491,20 5 1,7-1 259,-15-5 232,39 0 0,48 0 0,48 0-737,8 0 0,13 0 81,-5 0 1,6 0 0,4 0-83,-8 0 1,3 0 0,2 0 0,3 0-443,-3 0 0,4 0 1,2 0-1,0 0 0,1 0 74,2 0 1,1 0-1,0 0 1,2 0-1,1 0-41,-7 0 0,0 0 0,2 0 0,1 0 0,0 0 0,0 0 0,2 0 0,1 1 0,1-1 0,0 0 0,1 0 0,1-1 0,7-1 0,2 0 0,0-1 0,1 0 0,-3 0 0,-3 0 62,0 0 0,-3 1 0,-2-1 0,2 0 0,2-2 102,-3-2 0,4-1 0,1 0 0,-1-2 0,-2 2 0,-5 0 0,-4 1 0,-4 1 0,-3-1 0,2 1 0,2-2 0,14-3 0,3-2 0,2-1 0,-3 2 0,-7 1 0,-4 2 0,-5 3 0,-2-1 0,0-2 0,3-3 0,1-2 0,-4 0 0,-5 2 0,23-2 0,-7 2-371,5-1 0,-3 1 371,-14 1 0,-8 3 983,13-1-237,-26-1 237,-28 3 0,-10 7 0,-60 0 0,-7 0 0,-40 0 0,-3 0 0,9 0 0,-11 0 0,11 0 0,11 0 0,14 0-941,17 0-42,10 0 0,9 0 0,12-6 0,59 5 0,4-4 0,1 4 0,7 2-492,-3-1 0,0 0 463,0 0 0,1 0 29,12 0 0,-1 0 0,-16 0 0,-2 0 0,11 0 0,-1 0 0,31 0 0,-43 0 0,-1 0 0,30 0-13,-12 0 13,-12 0 0,-11 0 0,-14 0 0,3 0 0,-21 0 983,6 0-924,-8 0-46,1 0-13,-1 0 0,0 0 0,0 0 0,7 0 0,3 0 0,14 0 0,3 0 0,8 0 0,19 0 0,-5 0 0,29 0 0,-9 0 0,11 0 0,-41 0 0,1 0 0,43 0 0,-43 0 0,0 0 0,29 0 0,-2 0 0,-21 0 0,-2 0 0,-17 0 0,-10 0 0,-9 0 0,-7 0 0,-6 5 0,-27 3 0,-39-2 0,-12 3 0,-9 0-492,2-3 0,-5 1 164,5 0 0,-5 2 0,-2 0 0,2-1 0,-1 1 0,-7-1 131,13-2 0,-6 0 1,-3 0-1,2 0 0,4 0-49,1 0 0,4 1 0,1 0 0,-6 0 49,-5-1 0,-6 0 1,-1 0-1,4 0 0,10 0 4,3 2 1,9 0-1,-4 0 193,-22 1 0,-5-1 0,7 1 0,-6 3 0,5-1 0,-3 0 0,5 0 0,19-1 0,7 1 0,-19 6 0,24-7 0,29-3 0,21-7 983,66 0 0,5 0-980,-2 0 0,5 0-3,-16 0 0,8 0 0,26 0 0,20 0 0,3 0 0,-15 0 0,2 0 0,-1 0 245,-2 0 1,13 0 0,-3 0 0,-22 0 737,15 0-812,-14 0-171,-11 8 0,-18-7 0,-4 7 0,-18-2 0,-6-4 0,-2 4 983,-8-6 0,-4 5-576,-49-3-407,-11 3 0,0-4 0,-5-2 0,-2 1 0,-2 0 0,-7 0 0,1 0 0,5 0 0,0 0-492,-3 0 0,2 0 488,9 0 1,1 0 3,-7 0 0,1 0-46,-37 0 46,15 0 0,33 0 0,11 0 0,26 0 0,40 0 0,17 0 0,3 0 0,3 0 0,32 0 0,9 8 0,-42-4 0,-1 2 983,34 12-981,-32-9 0,0 1-2,29 8 0,-12-1 0,-21-2 50,-18-6-50,-10-3 0,-7-6 0,-1 0 0,-53 0 0,14 0 0,-67 0 0,32 0 0,-12 0 0,-1 0 0,-2 0 0,14 0 0,7 0 0,26 0 0,10 0 0,23 0 0,15 0 0,39 0 0,26 0 0,-30 0 0,1 0-576,42 0 576,-40 0 0,1 0 0,39 0 0,-43 0 0,0 0 0,0 0 0,-2 0 0,21 0 0,-5 0 0,-29 0 0,-1 0 0,-16 0 0,-1 0 0,-7-6 576,-70-4-576,5 3 0,-8-2 0,-7 1-492,8 7 0,-2-1 359,-3-7 0,-7 0 133,-16 7 0,-11 2 0,9 0 0,12-5 0,0 0-328,-11 4 0,-8 2 0,12-1-164,19 0 0,7 0 380,-5 0 0,2 0 8,6 0 1,4 0 103,-10 0 0,15 0 0,24 0 983,13 0-872,45 0-111,32 0 0,-17 0 0,5 0 0,15 0 0,4 0-492,0 0 0,3 0 0,18 0 0,4 0 204,-34 3 0,0 1 0,2 0-40,8 0 0,2 1 0,0 0 0,0-1 0,1 0 0,0 1 216,1 3 0,0 0 1,-4-2-381,15-4 0,-4-1 436,1 4 0,-5 1 56,-26-6 0,-4 0-27,3 0 0,-3 0 27,28 0 983,-25 0 0,-24 0 0,-4 0 0,-15 0 0,-1 0 0,0 0 0,0 0 0,1 0-7,-1 0-976,1 0 0,0 0 0,6 0 0,3 0 0,14 0 0,3 0 0,17 0 0,3 0 0,-1 0 0,8 0 0,-26 0 0,6 0 0,-17 0 0,-8 0 0,-1 0 0,-18 0 0,-33 0 0,-30 0 0,-17 0 0,4 0 0,8 0 0,7 0 0,-9 0 0,0 0 0,0 0 0,9 0 0,3 0 0,9 0 0,8 0 0,3 6 0,7-5 0,1 6 0,6-7 0,2 0 0,7 0 0,0 0 0,0 0 0,1 0 0,-2 0 0,1 0 0,-6 0 0,-3 0 0,-7 0 0,1 0 0,-1 0 0,0 0 0,1 0 0,-1 0 0,1 0 0,6 0 0,-5 0 0,12 0 0,-12 0 0,13 0 0,-13 0 0,12 0 0,-5 0 0,0 0 0,5 0 0,-5 0 0,7 0 0,0 0 0,1 0 0,-1 0 0,0 0 0,-7 0 0,5 0 0,-12 0 0,6 0 0,-8 0 0,1 0 0,-9 0 0,6 0 0,-14 0 0,7 0 0,-9 0 0,-10 0 0,-1 0 0,-10 0 0,0 0 0,9 0 0,-7 0 0,7 0 0,1 0 0,-8 0 0,25 0 0,-13 0 0,23 0 0,-14 0 0,15 0 0,-7 0 0,8 0 0,1 0 0,-1 0 0,7 0 0,-4 0 0,4 0 0,0 0 0,-5 0 0,6 0 0,-1 0 0,-5 0 0,12 0 0,-12 0 0,7 0 0,-8 0 0,7 0 0,1 0 0,7 0 0,1 0 0,-1 0 0,0 0 0,0 0 0,0 0 0,0 0 0,-7 0 0,6 0 0,-6 0 0,0 0 0,-2 0 0,-7 0 0,-7 0 0,5 0 0,-6 0 0,1 0 0,5-7 0,-14 6 0,15-6 0,-7 7 0,8 0 0,1 0 0,-9 0 0,6 0 0,-5 0 0,7 0 0,0 0 0,1 0 0,6 0 0,-5 0 0,12 0 0,-5 0 0,7 0 0,1 0 0,-1 0 0,39 0 0,-17 0 0,30 0 0,-27 0 0,0 0 0,0 0 0,0 0 0,0 0 0,0 0 0,0 6 0,-1-5 0,1 9 0,0-8 0,0 3 0,-1-5 0,1 5 0,0-4 0,0 5 0,-1-6 0,2 0 0,-1 0 0,1 0 0,-1 0 0,1 0 0,-1 0 0,1 0 0,-1 0 0,1 0 0,0 0 0,-1 0 0,1 0 0,0 0 0,-1 0 0,1 0 0,-1 0 0,1 0 0,0 0 0,0 0 0,-1 0 0,1 0 0,0 0 0,0 0 0,0 0 0,-1 0 0,1 0 0,0 0 0,-1 0 0,8 0 0,-5 0 0,5 0 0,-8 0 0,1 0 0,0 0 0,0 0 0,0 0 0,0 0 0,-1 0 0,1 0 0,0 0 0,0 0 0,0 0 0,-1 0 0,1 0 0,0 0 0,-1 0 0,1 0 0,0 0 0,0 0 0,0 0 0,0 0 0,-1 0 0,1 0 0,0 0 0,0 0 0,0 0 0,0 0 0,6 0 0,-4 0 0,12 0 0,-13 0 0,6 0 0,-7 0 0,7 0 0,-6 0 0,6 0 0,-7 0 0,0 0 0,6 0 0,-4 0 0,12 0 0,-13 0 0,6 0 0,0 0 0,-6 0 0,13 0 0,-13 0 0,13 0 0,-5 0 0,6 0 0,9 0 0,1 0 0,1 0 0,15 0 0,-13 0 0,36 0 0,-26 0 0,17 0 0,-21 0 0,-9 0 0,-1 0 0,-9 0 0,-6 0 0,-3 0 0,-6 0 0,0 0 0,0 0 0,0 0 0,-1 0 0,1 0 0,0 0 0,0 0 0,15 0 0,4 0 0,14 0 0,21 0 0,-6 0 0,28 0 0,-8 0 0,-15 0 0,1 0 0,24 0 0,-34 0 0,-4 0 0,4 0 0,-11 0 0,-7 0 0,-10 0 0,-9 0 0,-7 0 0,0 0 0,-6 5 0,4-4 0,-10 14 0,4-7 0,-5 9 0,-49 2 0,16-4 0,-35-2 0,23 1 0,7-12 0,-1 11 0,2-11 0,0 4 0,7-6 0,-7 6 0,9-4 0,6 4 0,-5-6 0,12 0 0,-12 0 0,13 0 0,-13 0 0,5 0 0,-7 0 0,1 0 0,-1 0 0,1 0 0,-9 0 0,6 0 0,-5 0 0,7 0 0,-8 0 0,7 0 0,-7 0 0,8 0 0,1 0 0,-1 0 0,7 0 0,-4 0 0,4 0 0,0 0 0,-5 0 0,13 0 0,-6 0 0,0 0 0,5 0 0,-12 0 0,5 0 0,-6 0 0,-1 0 0,1 0 0,-1 0 0,0 0 0,1 0 0,-1 0 0,1 0 0,-1 0 0,0 0 0,8 0 0,-6 0 0,5 0 0,-7 0 0,1 0 0,-1 0 0,1 0 0,-1 0 0,-5 0 0,11 0 0,-3 0 0,6 0 0,5 0 0,-5 0 0,0 0 0,5 0 0,-11 0 0,11 0 0,-12 0 0,5 0 0,1 0 0,-6 0 0,12 0 0,-12 0 0,12 0 0,-5 0 0,0 0 0,6 0 0,-6 0 0,7 0 0,0 0 0,-7 0 0,5 0 0,-5 0 0,7 0 0,0 0 0,-6 0 0,5 0 0,-5 0 0,6 0 0,-7 0 0,5 0 0,-5 0 0,0 0 0,-2 0 0,-6 0 0,6 0 0,-5 0 0,6 0 0,-1 0 0,-5 0 0,12 0 0,-12 0 0,13 0 0,-6 0 0,0 0 0,5 0 0,-5 0 0,7 0 0,0 0 0,0 0 0,0 0 0,0 0 0,0 0 0,1 0 0,-1 0 0,0 0 0,1 0 0,-1 0 0,0 0 0,0 0 0,1 0 0,0 0 0,-1 0 0,1 0 0,0 0 0,0 0 0,5 5 0,1 7 0,18 7 0,-4-5 0,11-3 0,-6-6 0,0-3 0,-1 3 0,1-5 0,-1 0 0,1 0 0,0 0 0,0 0 0,-1 0 0,1 0 0,0 0 0,-1 0 0,1 0 0,-1 0 0,1 0 0,-1 0 0,1 0 0,-1 0 0,1 0 0,0 0 0,-1 0 0,1 0 0,0 0 0,-1 0 0,1 0 0,-1 0 0,1 0 0,0 0 0,0 0 0,-1 0 0,1 0 0,0 0 0,0 0 0,-1 0 0,1 0 0,7 0 0,-5 0 0,4 0 0,1 0 0,-5 0 0,11 0 0,-11 0 0,12 0 0,-6 0 0,7 0 0,-6 0 0,5 0 0,-6 0 0,7 0 0,1 0 0,-8 0 0,6 0 0,-12 0 0,11 0 0,-11 0 0,5 0 0,-8 0 0,8 0 0,-5 0 0,5 0 0,-8 0 0,1 0 0,0 0 0,0 0 0,0 0 0,0 0 0,-1 0 0,1 0 0,0 0 0,0 0 0,0 0 0,0 0 0,-1 0 0,1 0 0,0 0 0,0 0 0,7 0 0,-6 0 0,13 0 0,-12 0 0,11 0 0,8 0 0,-2 0 0,2 0 0,-7 0 0,-6 0 0,8 0 0,-8 0 0,6 0 0,-13 0 0,6 6 0,-7-4 0,7 3 0,-6-5 0,6 0 0,-7 0 0,0 0 0,-1 0 0,8 0 0,-5 0 0,5 0 0,-1 7 0,-4-6 0,5 5 0,-1-6 0,9 0 0,-5 0 0,2 0 0,-5 0 0,1 0 0,8 0 0,-8 0 0,6 0 0,-6 0 0,8 0 0,-1 0 0,0 0 0,1 0 0,-8 0 0,-1 0 0,-7 0 0,0 0 0,0 0 0,0 0 0,-1 0 0,1 0 0,0 0 0,0 0 0,0 0 0,0 0 0,-1 0 0,1 0 0,0 0 0,0 0 0,0 0 0,0 0 0,-1 0 0,1 0 0,0 0 0,0 0 0,0 0 0,0 0 0,-1 0 0,1 0 0,0 0 0,0 0 0,0 0 0,0 0 0,0 0 0,-1 0 0,1 0 0,0 0 0,0 0 0,7 0 0,-6 0 0,6 0 0,-7 0 0,0 0 0,-1 0 0,1 0 0,6 0 0,-5 0 0,5 0 0,-6 0 0,-1 0 0,1 0 0,0 0 0,0 0 0,-6 6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4T17:25:00.1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2240 1 24575,'-40'0'0,"-37"0"0,36 0 0,-37 0 0,32 0 0,5 0 0,2 0 0,19 0 0,2 0 0,8 0 0,-3 0 0,5 0 0,-1 0 0,-4 0 0,4 0 0,-4 0 0,5 0 0,-1 0 0,-8 0 0,6 0 0,-6 0 0,9 0 0,-6 0 0,5 0 0,-5 0 0,6 0 0,-5 0 0,3 0 0,-3 0 0,4 0 0,0 0 0,-3 0 0,2 0 0,-2 0 0,3 0 0,0 0 0,-3 0 0,3 0 0,-4 0 0,5 0 0,-1 0 0,-3 0 0,3 0 0,-4 0 0,5 0 0,-1 0 0,-3 0 0,3 0 0,-4 0 0,5 0 0,-5 0 0,3 0 0,-3 0 0,4 0 0,0 0 0,-8 0 0,7 0 0,-8 4 0,5-3 0,-1 2 0,0-3 0,-4 0 0,3 0 0,-4 0 0,5 0 0,-4 0 0,4 0 0,-5 0 0,5 0 0,-4 0 0,8 0 0,-8 0 0,4 0 0,0 0 0,0 0 0,1 0 0,3 0 0,-3 0 0,4 0 0,1 0 0,-5 0 0,4 0 0,-4 0 0,5 0 0,-1 0 0,-3 0 0,2 0 0,-2 0 0,3 0 0,0 0 0,-3 0 0,2 0 0,-7 0 0,7 0 0,-3 0 0,4 0 0,1 0 0,-5 0 0,3 0 0,-8 0 0,8 0 0,-3 0 0,4 0 0,-4 0 0,3 0 0,-7 0 0,7 0 0,-8 0 0,4 0 0,-5 0 0,4 0 0,-2 0 0,2 0 0,1 0 0,-4 0 0,8 0 0,-3 0 0,4 0 0,-4 0 0,3 0 0,-3 0 0,5 0 0,-1 0 0,-3 0 0,2 0 0,-3 0 0,5 0 0,-1 0 0,-3 0 0,3 0 0,-4 0 0,5 0 0,0 0 0,-5 0 0,4 0 0,-3 0 0,4 0 0,0 0 0,-4 0 0,3 0 0,-4 0 0,5 0 0,-1 0 0,-3 0 0,-2 0 0,0 0 0,-4 0 0,4 0 0,-5 0 0,-5 0 0,-2 0 0,-5 0 0,-13 0 0,23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8D252-76DA-8A46-8B44-1593D2F222E6}" type="datetimeFigureOut">
              <a:rPr lang="it-IT" smtClean="0"/>
              <a:t>14/12/24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DBC1D-010A-F74B-A638-C4A73002E7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20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10" Type="http://schemas.openxmlformats.org/officeDocument/2006/relationships/image" Target="../media/image48.png"/><Relationship Id="rId4" Type="http://schemas.openxmlformats.org/officeDocument/2006/relationships/image" Target="../media/image5.sv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499630" y="3128354"/>
            <a:ext cx="5288740" cy="5288740"/>
          </a:xfrm>
          <a:custGeom>
            <a:avLst/>
            <a:gdLst/>
            <a:ahLst/>
            <a:cxnLst/>
            <a:rect l="l" t="t" r="r" b="b"/>
            <a:pathLst>
              <a:path w="5288740" h="5288740">
                <a:moveTo>
                  <a:pt x="0" y="0"/>
                </a:moveTo>
                <a:lnTo>
                  <a:pt x="5288740" y="0"/>
                </a:lnTo>
                <a:lnTo>
                  <a:pt x="5288740" y="5288741"/>
                </a:lnTo>
                <a:lnTo>
                  <a:pt x="0" y="5288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3631926" y="876369"/>
            <a:ext cx="11024148" cy="32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2"/>
              </a:lnSpc>
            </a:pPr>
            <a:r>
              <a:rPr lang="en-US" sz="6052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TERRAFORM DECEPTION ELEMENTS WITH LLM</a:t>
            </a:r>
          </a:p>
          <a:p>
            <a:pPr algn="ctr">
              <a:lnSpc>
                <a:spcPts val="8472"/>
              </a:lnSpc>
            </a:pPr>
            <a:endParaRPr lang="en-US" sz="6052" b="1">
              <a:solidFill>
                <a:srgbClr val="000000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9057" y="8203559"/>
            <a:ext cx="6979268" cy="75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8"/>
              </a:lnSpc>
            </a:pPr>
            <a:r>
              <a:rPr lang="en-US" sz="2056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Studenti: </a:t>
            </a:r>
          </a:p>
          <a:p>
            <a:pPr algn="l">
              <a:lnSpc>
                <a:spcPts val="2878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Andrea Berti</a:t>
            </a:r>
            <a:r>
              <a:rPr lang="en-US" sz="2056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, </a:t>
            </a:r>
            <a:r>
              <a:rPr lang="en-US" sz="2056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Vincenzo Salvemini</a:t>
            </a:r>
            <a:r>
              <a:rPr lang="en-US" sz="2056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, </a:t>
            </a:r>
            <a:r>
              <a:rPr lang="en-US" sz="2056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Nicole Giulianelli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8498" y="8204851"/>
            <a:ext cx="3540802" cy="75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8"/>
              </a:lnSpc>
            </a:pPr>
            <a:r>
              <a:rPr lang="en-US" sz="2056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Docente: </a:t>
            </a:r>
          </a:p>
          <a:p>
            <a:pPr marL="0" lvl="0" indent="0" algn="l">
              <a:lnSpc>
                <a:spcPts val="2878"/>
              </a:lnSpc>
              <a:spcBef>
                <a:spcPct val="0"/>
              </a:spcBef>
            </a:pPr>
            <a:r>
              <a:rPr lang="en-US" sz="2056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Michele Colajanni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01263" y="4124505"/>
            <a:ext cx="6685475" cy="154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9"/>
              </a:lnSpc>
              <a:spcBef>
                <a:spcPct val="0"/>
              </a:spcBef>
            </a:pPr>
            <a:r>
              <a:rPr lang="en-US" sz="8099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SOLUZIONE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26587" y="2568418"/>
            <a:ext cx="868355" cy="868355"/>
          </a:xfrm>
          <a:custGeom>
            <a:avLst/>
            <a:gdLst/>
            <a:ahLst/>
            <a:cxnLst/>
            <a:rect l="l" t="t" r="r" b="b"/>
            <a:pathLst>
              <a:path w="868355" h="868355">
                <a:moveTo>
                  <a:pt x="0" y="0"/>
                </a:moveTo>
                <a:lnTo>
                  <a:pt x="868355" y="0"/>
                </a:lnTo>
                <a:lnTo>
                  <a:pt x="868355" y="868354"/>
                </a:lnTo>
                <a:lnTo>
                  <a:pt x="0" y="86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696816" y="4125552"/>
            <a:ext cx="927896" cy="927896"/>
          </a:xfrm>
          <a:custGeom>
            <a:avLst/>
            <a:gdLst/>
            <a:ahLst/>
            <a:cxnLst/>
            <a:rect l="l" t="t" r="r" b="b"/>
            <a:pathLst>
              <a:path w="927896" h="927896">
                <a:moveTo>
                  <a:pt x="0" y="0"/>
                </a:moveTo>
                <a:lnTo>
                  <a:pt x="927896" y="0"/>
                </a:lnTo>
                <a:lnTo>
                  <a:pt x="927896" y="927896"/>
                </a:lnTo>
                <a:lnTo>
                  <a:pt x="0" y="927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703112" y="5818643"/>
            <a:ext cx="915305" cy="915305"/>
          </a:xfrm>
          <a:custGeom>
            <a:avLst/>
            <a:gdLst/>
            <a:ahLst/>
            <a:cxnLst/>
            <a:rect l="l" t="t" r="r" b="b"/>
            <a:pathLst>
              <a:path w="915305" h="915305">
                <a:moveTo>
                  <a:pt x="0" y="0"/>
                </a:moveTo>
                <a:lnTo>
                  <a:pt x="915305" y="0"/>
                </a:lnTo>
                <a:lnTo>
                  <a:pt x="915305" y="915305"/>
                </a:lnTo>
                <a:lnTo>
                  <a:pt x="0" y="915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6" name="Group 16"/>
          <p:cNvGrpSpPr/>
          <p:nvPr/>
        </p:nvGrpSpPr>
        <p:grpSpPr>
          <a:xfrm>
            <a:off x="2761506" y="2511986"/>
            <a:ext cx="5957264" cy="983650"/>
            <a:chOff x="0" y="0"/>
            <a:chExt cx="2541018" cy="4195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41018" cy="419567"/>
            </a:xfrm>
            <a:custGeom>
              <a:avLst/>
              <a:gdLst/>
              <a:ahLst/>
              <a:cxnLst/>
              <a:rect l="l" t="t" r="r" b="b"/>
              <a:pathLst>
                <a:path w="2541018" h="419567">
                  <a:moveTo>
                    <a:pt x="38987" y="0"/>
                  </a:moveTo>
                  <a:lnTo>
                    <a:pt x="2502031" y="0"/>
                  </a:lnTo>
                  <a:cubicBezTo>
                    <a:pt x="2512371" y="0"/>
                    <a:pt x="2522288" y="4108"/>
                    <a:pt x="2529599" y="11419"/>
                  </a:cubicBezTo>
                  <a:cubicBezTo>
                    <a:pt x="2536911" y="18731"/>
                    <a:pt x="2541018" y="28647"/>
                    <a:pt x="2541018" y="38987"/>
                  </a:cubicBezTo>
                  <a:lnTo>
                    <a:pt x="2541018" y="380580"/>
                  </a:lnTo>
                  <a:cubicBezTo>
                    <a:pt x="2541018" y="390920"/>
                    <a:pt x="2536911" y="400836"/>
                    <a:pt x="2529599" y="408148"/>
                  </a:cubicBezTo>
                  <a:cubicBezTo>
                    <a:pt x="2522288" y="415459"/>
                    <a:pt x="2512371" y="419567"/>
                    <a:pt x="2502031" y="419567"/>
                  </a:cubicBezTo>
                  <a:lnTo>
                    <a:pt x="38987" y="419567"/>
                  </a:lnTo>
                  <a:cubicBezTo>
                    <a:pt x="28647" y="419567"/>
                    <a:pt x="18731" y="415459"/>
                    <a:pt x="11419" y="408148"/>
                  </a:cubicBezTo>
                  <a:cubicBezTo>
                    <a:pt x="4108" y="400836"/>
                    <a:pt x="0" y="390920"/>
                    <a:pt x="0" y="380580"/>
                  </a:cubicBezTo>
                  <a:lnTo>
                    <a:pt x="0" y="38987"/>
                  </a:lnTo>
                  <a:cubicBezTo>
                    <a:pt x="0" y="28647"/>
                    <a:pt x="4108" y="18731"/>
                    <a:pt x="11419" y="11419"/>
                  </a:cubicBezTo>
                  <a:cubicBezTo>
                    <a:pt x="18731" y="4108"/>
                    <a:pt x="28647" y="0"/>
                    <a:pt x="38987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41018" cy="457667"/>
            </a:xfrm>
            <a:prstGeom prst="rect">
              <a:avLst/>
            </a:prstGeom>
          </p:spPr>
          <p:txBody>
            <a:bodyPr lIns="34265" tIns="34265" rIns="34265" bIns="34265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19119" y="2799475"/>
            <a:ext cx="4222875" cy="33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679" u="none" strike="noStrike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Interfaccia utente </a:t>
            </a:r>
            <a:r>
              <a:rPr lang="en-US" sz="1679" b="1" u="none" strike="noStrik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interattiva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751924" y="4166694"/>
            <a:ext cx="5957264" cy="986081"/>
            <a:chOff x="0" y="0"/>
            <a:chExt cx="7943019" cy="131477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943019" cy="1314775"/>
              <a:chOff x="0" y="0"/>
              <a:chExt cx="2541018" cy="42060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541018" cy="420604"/>
              </a:xfrm>
              <a:custGeom>
                <a:avLst/>
                <a:gdLst/>
                <a:ahLst/>
                <a:cxnLst/>
                <a:rect l="l" t="t" r="r" b="b"/>
                <a:pathLst>
                  <a:path w="2541018" h="420604">
                    <a:moveTo>
                      <a:pt x="39220" y="0"/>
                    </a:moveTo>
                    <a:lnTo>
                      <a:pt x="2501798" y="0"/>
                    </a:lnTo>
                    <a:cubicBezTo>
                      <a:pt x="2512200" y="0"/>
                      <a:pt x="2522176" y="4132"/>
                      <a:pt x="2529531" y="11487"/>
                    </a:cubicBezTo>
                    <a:cubicBezTo>
                      <a:pt x="2536886" y="18842"/>
                      <a:pt x="2541018" y="28818"/>
                      <a:pt x="2541018" y="39220"/>
                    </a:cubicBezTo>
                    <a:lnTo>
                      <a:pt x="2541018" y="381384"/>
                    </a:lnTo>
                    <a:cubicBezTo>
                      <a:pt x="2541018" y="403045"/>
                      <a:pt x="2523459" y="420604"/>
                      <a:pt x="2501798" y="420604"/>
                    </a:cubicBezTo>
                    <a:lnTo>
                      <a:pt x="39220" y="420604"/>
                    </a:lnTo>
                    <a:cubicBezTo>
                      <a:pt x="17559" y="420604"/>
                      <a:pt x="0" y="403045"/>
                      <a:pt x="0" y="381384"/>
                    </a:cubicBezTo>
                    <a:lnTo>
                      <a:pt x="0" y="39220"/>
                    </a:lnTo>
                    <a:cubicBezTo>
                      <a:pt x="0" y="17559"/>
                      <a:pt x="17559" y="0"/>
                      <a:pt x="39220" y="0"/>
                    </a:cubicBezTo>
                    <a:close/>
                  </a:path>
                </a:pathLst>
              </a:custGeom>
              <a:solidFill>
                <a:srgbClr val="DCB8FF">
                  <a:alpha val="42745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541018" cy="458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23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12102" y="212660"/>
              <a:ext cx="6770165" cy="809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167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Interazione con </a:t>
              </a:r>
              <a:r>
                <a:rPr lang="en-US" sz="167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LLM </a:t>
              </a:r>
              <a:r>
                <a:rPr lang="en-US" sz="167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per la generazione di configurazioni Terraform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61506" y="5818643"/>
            <a:ext cx="5957264" cy="983650"/>
            <a:chOff x="0" y="0"/>
            <a:chExt cx="2541018" cy="4195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41018" cy="419567"/>
            </a:xfrm>
            <a:custGeom>
              <a:avLst/>
              <a:gdLst/>
              <a:ahLst/>
              <a:cxnLst/>
              <a:rect l="l" t="t" r="r" b="b"/>
              <a:pathLst>
                <a:path w="2541018" h="419567">
                  <a:moveTo>
                    <a:pt x="38987" y="0"/>
                  </a:moveTo>
                  <a:lnTo>
                    <a:pt x="2502031" y="0"/>
                  </a:lnTo>
                  <a:cubicBezTo>
                    <a:pt x="2512371" y="0"/>
                    <a:pt x="2522288" y="4108"/>
                    <a:pt x="2529599" y="11419"/>
                  </a:cubicBezTo>
                  <a:cubicBezTo>
                    <a:pt x="2536911" y="18731"/>
                    <a:pt x="2541018" y="28647"/>
                    <a:pt x="2541018" y="38987"/>
                  </a:cubicBezTo>
                  <a:lnTo>
                    <a:pt x="2541018" y="380580"/>
                  </a:lnTo>
                  <a:cubicBezTo>
                    <a:pt x="2541018" y="390920"/>
                    <a:pt x="2536911" y="400836"/>
                    <a:pt x="2529599" y="408148"/>
                  </a:cubicBezTo>
                  <a:cubicBezTo>
                    <a:pt x="2522288" y="415459"/>
                    <a:pt x="2512371" y="419567"/>
                    <a:pt x="2502031" y="419567"/>
                  </a:cubicBezTo>
                  <a:lnTo>
                    <a:pt x="38987" y="419567"/>
                  </a:lnTo>
                  <a:cubicBezTo>
                    <a:pt x="28647" y="419567"/>
                    <a:pt x="18731" y="415459"/>
                    <a:pt x="11419" y="408148"/>
                  </a:cubicBezTo>
                  <a:cubicBezTo>
                    <a:pt x="4108" y="400836"/>
                    <a:pt x="0" y="390920"/>
                    <a:pt x="0" y="380580"/>
                  </a:cubicBezTo>
                  <a:lnTo>
                    <a:pt x="0" y="38987"/>
                  </a:lnTo>
                  <a:cubicBezTo>
                    <a:pt x="0" y="28647"/>
                    <a:pt x="4108" y="18731"/>
                    <a:pt x="11419" y="11419"/>
                  </a:cubicBezTo>
                  <a:cubicBezTo>
                    <a:pt x="18731" y="4108"/>
                    <a:pt x="28647" y="0"/>
                    <a:pt x="38987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541018" cy="457667"/>
            </a:xfrm>
            <a:prstGeom prst="rect">
              <a:avLst/>
            </a:prstGeom>
          </p:spPr>
          <p:txBody>
            <a:bodyPr lIns="34265" tIns="34265" rIns="34265" bIns="34265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236487" y="6107348"/>
            <a:ext cx="5195814" cy="33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67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Deploy </a:t>
            </a:r>
            <a:r>
              <a:rPr lang="en-US" sz="1679" b="1" u="none" strike="noStrik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automatico</a:t>
            </a:r>
            <a:r>
              <a:rPr lang="en-US" sz="1679" u="none" strike="noStrike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file Terraform aggiornati 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761506" y="7470592"/>
            <a:ext cx="5957264" cy="1165205"/>
            <a:chOff x="0" y="0"/>
            <a:chExt cx="2795222" cy="5467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95222" cy="546728"/>
            </a:xfrm>
            <a:custGeom>
              <a:avLst/>
              <a:gdLst/>
              <a:ahLst/>
              <a:cxnLst/>
              <a:rect l="l" t="t" r="r" b="b"/>
              <a:pathLst>
                <a:path w="2795222" h="546728">
                  <a:moveTo>
                    <a:pt x="38987" y="0"/>
                  </a:moveTo>
                  <a:lnTo>
                    <a:pt x="2756235" y="0"/>
                  </a:lnTo>
                  <a:cubicBezTo>
                    <a:pt x="2777767" y="0"/>
                    <a:pt x="2795222" y="17455"/>
                    <a:pt x="2795222" y="38987"/>
                  </a:cubicBezTo>
                  <a:lnTo>
                    <a:pt x="2795222" y="507741"/>
                  </a:lnTo>
                  <a:cubicBezTo>
                    <a:pt x="2795222" y="518081"/>
                    <a:pt x="2791115" y="527998"/>
                    <a:pt x="2783803" y="535309"/>
                  </a:cubicBezTo>
                  <a:cubicBezTo>
                    <a:pt x="2776491" y="542621"/>
                    <a:pt x="2766575" y="546728"/>
                    <a:pt x="2756235" y="546728"/>
                  </a:cubicBezTo>
                  <a:lnTo>
                    <a:pt x="38987" y="546728"/>
                  </a:lnTo>
                  <a:cubicBezTo>
                    <a:pt x="28647" y="546728"/>
                    <a:pt x="18731" y="542621"/>
                    <a:pt x="11419" y="535309"/>
                  </a:cubicBezTo>
                  <a:cubicBezTo>
                    <a:pt x="4108" y="527998"/>
                    <a:pt x="0" y="518081"/>
                    <a:pt x="0" y="507741"/>
                  </a:cubicBezTo>
                  <a:lnTo>
                    <a:pt x="0" y="38987"/>
                  </a:lnTo>
                  <a:cubicBezTo>
                    <a:pt x="0" y="28647"/>
                    <a:pt x="4108" y="18731"/>
                    <a:pt x="11419" y="11419"/>
                  </a:cubicBezTo>
                  <a:cubicBezTo>
                    <a:pt x="18731" y="4108"/>
                    <a:pt x="28647" y="0"/>
                    <a:pt x="38987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795222" cy="584829"/>
            </a:xfrm>
            <a:prstGeom prst="rect">
              <a:avLst/>
            </a:prstGeom>
          </p:spPr>
          <p:txBody>
            <a:bodyPr lIns="31149" tIns="31149" rIns="31149" bIns="31149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236487" y="7726112"/>
            <a:ext cx="5195814" cy="6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679" u="none" strike="noStrike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Aggiornamento </a:t>
            </a:r>
            <a:r>
              <a:rPr lang="en-US" sz="1679" b="1" u="none" strike="noStrik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periodico </a:t>
            </a:r>
            <a:r>
              <a:rPr lang="en-US" sz="1679" u="none" strike="noStrike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 </a:t>
            </a:r>
            <a:r>
              <a:rPr lang="en-US" sz="1679" b="1" u="none" strike="noStrik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asincrono </a:t>
            </a:r>
            <a:r>
              <a:rPr lang="en-US" sz="1679" u="none" strike="noStrike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dei componenti di deception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84966" y="7575490"/>
            <a:ext cx="951598" cy="951598"/>
          </a:xfrm>
          <a:custGeom>
            <a:avLst/>
            <a:gdLst/>
            <a:ahLst/>
            <a:cxnLst/>
            <a:rect l="l" t="t" r="r" b="b"/>
            <a:pathLst>
              <a:path w="951598" h="951598">
                <a:moveTo>
                  <a:pt x="0" y="0"/>
                </a:moveTo>
                <a:lnTo>
                  <a:pt x="951597" y="0"/>
                </a:lnTo>
                <a:lnTo>
                  <a:pt x="951597" y="951597"/>
                </a:lnTo>
                <a:lnTo>
                  <a:pt x="0" y="951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4" name="TextBox 34"/>
          <p:cNvSpPr txBox="1"/>
          <p:nvPr/>
        </p:nvSpPr>
        <p:spPr>
          <a:xfrm>
            <a:off x="2241236" y="828675"/>
            <a:ext cx="7161516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STRUTTURA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8899745" y="4497015"/>
            <a:ext cx="1158164" cy="1115128"/>
            <a:chOff x="0" y="0"/>
            <a:chExt cx="1544219" cy="148683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544219" cy="1486838"/>
              <a:chOff x="0" y="0"/>
              <a:chExt cx="812800" cy="78259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7825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82597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54656"/>
                    </a:lnTo>
                    <a:cubicBezTo>
                      <a:pt x="812800" y="688588"/>
                      <a:pt x="799321" y="721131"/>
                      <a:pt x="775327" y="745124"/>
                    </a:cubicBezTo>
                    <a:cubicBezTo>
                      <a:pt x="751333" y="769118"/>
                      <a:pt x="718791" y="782597"/>
                      <a:pt x="684859" y="782597"/>
                    </a:cubicBezTo>
                    <a:lnTo>
                      <a:pt x="127941" y="782597"/>
                    </a:lnTo>
                    <a:cubicBezTo>
                      <a:pt x="94009" y="782597"/>
                      <a:pt x="61467" y="769118"/>
                      <a:pt x="37473" y="745124"/>
                    </a:cubicBezTo>
                    <a:cubicBezTo>
                      <a:pt x="13479" y="721131"/>
                      <a:pt x="0" y="688588"/>
                      <a:pt x="0" y="654656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302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338932" y="326338"/>
              <a:ext cx="866354" cy="834161"/>
            </a:xfrm>
            <a:custGeom>
              <a:avLst/>
              <a:gdLst/>
              <a:ahLst/>
              <a:cxnLst/>
              <a:rect l="l" t="t" r="r" b="b"/>
              <a:pathLst>
                <a:path w="866354" h="834161">
                  <a:moveTo>
                    <a:pt x="0" y="0"/>
                  </a:moveTo>
                  <a:lnTo>
                    <a:pt x="866355" y="0"/>
                  </a:lnTo>
                  <a:lnTo>
                    <a:pt x="866355" y="834161"/>
                  </a:lnTo>
                  <a:lnTo>
                    <a:pt x="0" y="8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929" b="-192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273161" y="4549906"/>
            <a:ext cx="1140479" cy="1140479"/>
            <a:chOff x="0" y="0"/>
            <a:chExt cx="1520639" cy="1520639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520639" cy="1520639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333897" y="336578"/>
              <a:ext cx="805370" cy="805370"/>
            </a:xfrm>
            <a:custGeom>
              <a:avLst/>
              <a:gdLst/>
              <a:ahLst/>
              <a:cxnLst/>
              <a:rect l="l" t="t" r="r" b="b"/>
              <a:pathLst>
                <a:path w="805370" h="805370">
                  <a:moveTo>
                    <a:pt x="0" y="0"/>
                  </a:moveTo>
                  <a:lnTo>
                    <a:pt x="805370" y="0"/>
                  </a:lnTo>
                  <a:lnTo>
                    <a:pt x="805370" y="805370"/>
                  </a:lnTo>
                  <a:lnTo>
                    <a:pt x="0" y="80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247474" y="6595935"/>
            <a:ext cx="1191852" cy="1155855"/>
            <a:chOff x="0" y="0"/>
            <a:chExt cx="1589137" cy="154114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589137" cy="1541140"/>
              <a:chOff x="0" y="0"/>
              <a:chExt cx="812800" cy="78825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78825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88251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60310"/>
                    </a:lnTo>
                    <a:cubicBezTo>
                      <a:pt x="812800" y="694242"/>
                      <a:pt x="799321" y="726784"/>
                      <a:pt x="775327" y="750778"/>
                    </a:cubicBezTo>
                    <a:cubicBezTo>
                      <a:pt x="751333" y="774772"/>
                      <a:pt x="718791" y="788251"/>
                      <a:pt x="684859" y="788251"/>
                    </a:cubicBezTo>
                    <a:lnTo>
                      <a:pt x="127941" y="788251"/>
                    </a:lnTo>
                    <a:cubicBezTo>
                      <a:pt x="94009" y="788251"/>
                      <a:pt x="61467" y="774772"/>
                      <a:pt x="37473" y="750778"/>
                    </a:cubicBezTo>
                    <a:cubicBezTo>
                      <a:pt x="13479" y="726784"/>
                      <a:pt x="0" y="694242"/>
                      <a:pt x="0" y="660310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812800" cy="8358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327391" y="362951"/>
              <a:ext cx="934356" cy="906135"/>
            </a:xfrm>
            <a:custGeom>
              <a:avLst/>
              <a:gdLst/>
              <a:ahLst/>
              <a:cxnLst/>
              <a:rect l="l" t="t" r="r" b="b"/>
              <a:pathLst>
                <a:path w="934356" h="906135">
                  <a:moveTo>
                    <a:pt x="0" y="0"/>
                  </a:moveTo>
                  <a:lnTo>
                    <a:pt x="934355" y="0"/>
                  </a:lnTo>
                  <a:lnTo>
                    <a:pt x="934355" y="906135"/>
                  </a:lnTo>
                  <a:lnTo>
                    <a:pt x="0" y="906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557" b="-1557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0" name="Freeform 50"/>
          <p:cNvSpPr/>
          <p:nvPr/>
        </p:nvSpPr>
        <p:spPr>
          <a:xfrm rot="5842373">
            <a:off x="13155205" y="4372808"/>
            <a:ext cx="303248" cy="364959"/>
          </a:xfrm>
          <a:custGeom>
            <a:avLst/>
            <a:gdLst/>
            <a:ahLst/>
            <a:cxnLst/>
            <a:rect l="l" t="t" r="r" b="b"/>
            <a:pathLst>
              <a:path w="303248" h="364959">
                <a:moveTo>
                  <a:pt x="0" y="0"/>
                </a:moveTo>
                <a:lnTo>
                  <a:pt x="303248" y="0"/>
                </a:lnTo>
                <a:lnTo>
                  <a:pt x="303248" y="364959"/>
                </a:lnTo>
                <a:lnTo>
                  <a:pt x="0" y="3649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1" name="Group 51"/>
          <p:cNvGrpSpPr/>
          <p:nvPr/>
        </p:nvGrpSpPr>
        <p:grpSpPr>
          <a:xfrm>
            <a:off x="15499295" y="4549906"/>
            <a:ext cx="1140479" cy="1115128"/>
            <a:chOff x="0" y="0"/>
            <a:chExt cx="1520639" cy="1486838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1520639" cy="1486838"/>
              <a:chOff x="0" y="0"/>
              <a:chExt cx="507551" cy="49626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07551" cy="496269"/>
              </a:xfrm>
              <a:custGeom>
                <a:avLst/>
                <a:gdLst/>
                <a:ahLst/>
                <a:cxnLst/>
                <a:rect l="l" t="t" r="r" b="b"/>
                <a:pathLst>
                  <a:path w="507551" h="496269">
                    <a:moveTo>
                      <a:pt x="204886" y="0"/>
                    </a:moveTo>
                    <a:lnTo>
                      <a:pt x="302665" y="0"/>
                    </a:lnTo>
                    <a:cubicBezTo>
                      <a:pt x="415821" y="0"/>
                      <a:pt x="507551" y="91731"/>
                      <a:pt x="507551" y="204886"/>
                    </a:cubicBezTo>
                    <a:lnTo>
                      <a:pt x="507551" y="291383"/>
                    </a:lnTo>
                    <a:cubicBezTo>
                      <a:pt x="507551" y="404539"/>
                      <a:pt x="415821" y="496269"/>
                      <a:pt x="302665" y="496269"/>
                    </a:cubicBezTo>
                    <a:lnTo>
                      <a:pt x="204886" y="496269"/>
                    </a:lnTo>
                    <a:cubicBezTo>
                      <a:pt x="91731" y="496269"/>
                      <a:pt x="0" y="404539"/>
                      <a:pt x="0" y="291383"/>
                    </a:cubicBezTo>
                    <a:lnTo>
                      <a:pt x="0" y="204886"/>
                    </a:lnTo>
                    <a:cubicBezTo>
                      <a:pt x="0" y="91731"/>
                      <a:pt x="91731" y="0"/>
                      <a:pt x="204886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507551" cy="5343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>
              <a:off x="307460" y="290559"/>
              <a:ext cx="905719" cy="905719"/>
            </a:xfrm>
            <a:custGeom>
              <a:avLst/>
              <a:gdLst/>
              <a:ahLst/>
              <a:cxnLst/>
              <a:rect l="l" t="t" r="r" b="b"/>
              <a:pathLst>
                <a:path w="905719" h="905719">
                  <a:moveTo>
                    <a:pt x="0" y="0"/>
                  </a:moveTo>
                  <a:lnTo>
                    <a:pt x="905719" y="0"/>
                  </a:lnTo>
                  <a:lnTo>
                    <a:pt x="905719" y="905719"/>
                  </a:lnTo>
                  <a:lnTo>
                    <a:pt x="0" y="905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247474" y="2546484"/>
            <a:ext cx="1140479" cy="1115128"/>
            <a:chOff x="0" y="0"/>
            <a:chExt cx="1520639" cy="1486838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1520639" cy="1486838"/>
              <a:chOff x="0" y="0"/>
              <a:chExt cx="507551" cy="496269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07551" cy="496269"/>
              </a:xfrm>
              <a:custGeom>
                <a:avLst/>
                <a:gdLst/>
                <a:ahLst/>
                <a:cxnLst/>
                <a:rect l="l" t="t" r="r" b="b"/>
                <a:pathLst>
                  <a:path w="507551" h="496269">
                    <a:moveTo>
                      <a:pt x="204886" y="0"/>
                    </a:moveTo>
                    <a:lnTo>
                      <a:pt x="302665" y="0"/>
                    </a:lnTo>
                    <a:cubicBezTo>
                      <a:pt x="415821" y="0"/>
                      <a:pt x="507551" y="91731"/>
                      <a:pt x="507551" y="204886"/>
                    </a:cubicBezTo>
                    <a:lnTo>
                      <a:pt x="507551" y="291383"/>
                    </a:lnTo>
                    <a:cubicBezTo>
                      <a:pt x="507551" y="404539"/>
                      <a:pt x="415821" y="496269"/>
                      <a:pt x="302665" y="496269"/>
                    </a:cubicBezTo>
                    <a:lnTo>
                      <a:pt x="204886" y="496269"/>
                    </a:lnTo>
                    <a:cubicBezTo>
                      <a:pt x="91731" y="496269"/>
                      <a:pt x="0" y="404539"/>
                      <a:pt x="0" y="291383"/>
                    </a:cubicBezTo>
                    <a:lnTo>
                      <a:pt x="0" y="204886"/>
                    </a:lnTo>
                    <a:cubicBezTo>
                      <a:pt x="0" y="91731"/>
                      <a:pt x="91731" y="0"/>
                      <a:pt x="204886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507551" cy="5343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317485" y="266335"/>
              <a:ext cx="954167" cy="954167"/>
            </a:xfrm>
            <a:custGeom>
              <a:avLst/>
              <a:gdLst/>
              <a:ahLst/>
              <a:cxnLst/>
              <a:rect l="l" t="t" r="r" b="b"/>
              <a:pathLst>
                <a:path w="954167" h="954167">
                  <a:moveTo>
                    <a:pt x="0" y="0"/>
                  </a:moveTo>
                  <a:lnTo>
                    <a:pt x="954167" y="0"/>
                  </a:lnTo>
                  <a:lnTo>
                    <a:pt x="954167" y="954168"/>
                  </a:lnTo>
                  <a:lnTo>
                    <a:pt x="0" y="954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830653" y="747967"/>
              <a:ext cx="440999" cy="500924"/>
            </a:xfrm>
            <a:custGeom>
              <a:avLst/>
              <a:gdLst/>
              <a:ahLst/>
              <a:cxnLst/>
              <a:rect l="l" t="t" r="r" b="b"/>
              <a:pathLst>
                <a:path w="440999" h="500924">
                  <a:moveTo>
                    <a:pt x="0" y="0"/>
                  </a:moveTo>
                  <a:lnTo>
                    <a:pt x="440999" y="0"/>
                  </a:lnTo>
                  <a:lnTo>
                    <a:pt x="440999" y="500924"/>
                  </a:lnTo>
                  <a:lnTo>
                    <a:pt x="0" y="500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2" name="Freeform 62"/>
          <p:cNvSpPr/>
          <p:nvPr/>
        </p:nvSpPr>
        <p:spPr>
          <a:xfrm>
            <a:off x="10057910" y="5005672"/>
            <a:ext cx="1028543" cy="166945"/>
          </a:xfrm>
          <a:custGeom>
            <a:avLst/>
            <a:gdLst/>
            <a:ahLst/>
            <a:cxnLst/>
            <a:rect l="l" t="t" r="r" b="b"/>
            <a:pathLst>
              <a:path w="1028543" h="166945">
                <a:moveTo>
                  <a:pt x="0" y="0"/>
                </a:moveTo>
                <a:lnTo>
                  <a:pt x="1028543" y="0"/>
                </a:lnTo>
                <a:lnTo>
                  <a:pt x="1028543" y="166945"/>
                </a:lnTo>
                <a:lnTo>
                  <a:pt x="0" y="166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3" name="Freeform 63"/>
          <p:cNvSpPr/>
          <p:nvPr/>
        </p:nvSpPr>
        <p:spPr>
          <a:xfrm>
            <a:off x="14413640" y="5005672"/>
            <a:ext cx="1085655" cy="176215"/>
          </a:xfrm>
          <a:custGeom>
            <a:avLst/>
            <a:gdLst/>
            <a:ahLst/>
            <a:cxnLst/>
            <a:rect l="l" t="t" r="r" b="b"/>
            <a:pathLst>
              <a:path w="1085655" h="176215">
                <a:moveTo>
                  <a:pt x="0" y="0"/>
                </a:moveTo>
                <a:lnTo>
                  <a:pt x="1085655" y="0"/>
                </a:lnTo>
                <a:lnTo>
                  <a:pt x="1085655" y="176215"/>
                </a:lnTo>
                <a:lnTo>
                  <a:pt x="0" y="1762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4" name="Freeform 64"/>
          <p:cNvSpPr/>
          <p:nvPr/>
        </p:nvSpPr>
        <p:spPr>
          <a:xfrm rot="-5400000">
            <a:off x="13387669" y="6072145"/>
            <a:ext cx="911462" cy="147941"/>
          </a:xfrm>
          <a:custGeom>
            <a:avLst/>
            <a:gdLst/>
            <a:ahLst/>
            <a:cxnLst/>
            <a:rect l="l" t="t" r="r" b="b"/>
            <a:pathLst>
              <a:path w="911462" h="147941">
                <a:moveTo>
                  <a:pt x="0" y="0"/>
                </a:moveTo>
                <a:lnTo>
                  <a:pt x="911462" y="0"/>
                </a:lnTo>
                <a:lnTo>
                  <a:pt x="911462" y="147941"/>
                </a:lnTo>
                <a:lnTo>
                  <a:pt x="0" y="1479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5" name="Freeform 65"/>
          <p:cNvSpPr/>
          <p:nvPr/>
        </p:nvSpPr>
        <p:spPr>
          <a:xfrm rot="-5400000">
            <a:off x="13379997" y="4033669"/>
            <a:ext cx="888293" cy="144181"/>
          </a:xfrm>
          <a:custGeom>
            <a:avLst/>
            <a:gdLst/>
            <a:ahLst/>
            <a:cxnLst/>
            <a:rect l="l" t="t" r="r" b="b"/>
            <a:pathLst>
              <a:path w="888293" h="144181">
                <a:moveTo>
                  <a:pt x="0" y="0"/>
                </a:moveTo>
                <a:lnTo>
                  <a:pt x="888293" y="0"/>
                </a:lnTo>
                <a:lnTo>
                  <a:pt x="888293" y="144180"/>
                </a:lnTo>
                <a:lnTo>
                  <a:pt x="0" y="14418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6" name="Group 66"/>
          <p:cNvGrpSpPr/>
          <p:nvPr/>
        </p:nvGrpSpPr>
        <p:grpSpPr>
          <a:xfrm>
            <a:off x="11086453" y="4517930"/>
            <a:ext cx="1158164" cy="1151698"/>
            <a:chOff x="0" y="0"/>
            <a:chExt cx="1544219" cy="1535597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1544219" cy="1535597"/>
              <a:chOff x="0" y="0"/>
              <a:chExt cx="812800" cy="80826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0826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262">
                    <a:moveTo>
                      <a:pt x="201758" y="0"/>
                    </a:moveTo>
                    <a:lnTo>
                      <a:pt x="611042" y="0"/>
                    </a:lnTo>
                    <a:cubicBezTo>
                      <a:pt x="664552" y="0"/>
                      <a:pt x="715870" y="21257"/>
                      <a:pt x="753707" y="59093"/>
                    </a:cubicBezTo>
                    <a:cubicBezTo>
                      <a:pt x="791543" y="96930"/>
                      <a:pt x="812800" y="148248"/>
                      <a:pt x="812800" y="201758"/>
                    </a:cubicBezTo>
                    <a:lnTo>
                      <a:pt x="812800" y="606504"/>
                    </a:lnTo>
                    <a:cubicBezTo>
                      <a:pt x="812800" y="660014"/>
                      <a:pt x="791543" y="711332"/>
                      <a:pt x="753707" y="749169"/>
                    </a:cubicBezTo>
                    <a:cubicBezTo>
                      <a:pt x="715870" y="787005"/>
                      <a:pt x="664552" y="808262"/>
                      <a:pt x="611042" y="808262"/>
                    </a:cubicBezTo>
                    <a:lnTo>
                      <a:pt x="201758" y="808262"/>
                    </a:lnTo>
                    <a:cubicBezTo>
                      <a:pt x="148248" y="808262"/>
                      <a:pt x="96930" y="787005"/>
                      <a:pt x="59093" y="749169"/>
                    </a:cubicBezTo>
                    <a:cubicBezTo>
                      <a:pt x="21257" y="711332"/>
                      <a:pt x="0" y="660014"/>
                      <a:pt x="0" y="606504"/>
                    </a:cubicBezTo>
                    <a:lnTo>
                      <a:pt x="0" y="201758"/>
                    </a:lnTo>
                    <a:cubicBezTo>
                      <a:pt x="0" y="148248"/>
                      <a:pt x="21257" y="96930"/>
                      <a:pt x="59093" y="59093"/>
                    </a:cubicBezTo>
                    <a:cubicBezTo>
                      <a:pt x="96930" y="21257"/>
                      <a:pt x="148248" y="0"/>
                      <a:pt x="201758" y="0"/>
                    </a:cubicBezTo>
                    <a:close/>
                  </a:path>
                </a:pathLst>
              </a:custGeom>
              <a:solidFill>
                <a:srgbClr val="73F8A9"/>
              </a:solidFill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-47625"/>
                <a:ext cx="812800" cy="855887"/>
              </a:xfrm>
              <a:prstGeom prst="rect">
                <a:avLst/>
              </a:prstGeom>
            </p:spPr>
            <p:txBody>
              <a:bodyPr lIns="32214" tIns="32214" rIns="32214" bIns="3221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0" name="Freeform 70"/>
            <p:cNvSpPr/>
            <p:nvPr/>
          </p:nvSpPr>
          <p:spPr>
            <a:xfrm>
              <a:off x="344615" y="308830"/>
              <a:ext cx="854989" cy="883028"/>
            </a:xfrm>
            <a:custGeom>
              <a:avLst/>
              <a:gdLst/>
              <a:ahLst/>
              <a:cxnLst/>
              <a:rect l="l" t="t" r="r" b="b"/>
              <a:pathLst>
                <a:path w="854989" h="883028">
                  <a:moveTo>
                    <a:pt x="0" y="0"/>
                  </a:moveTo>
                  <a:lnTo>
                    <a:pt x="854989" y="0"/>
                  </a:lnTo>
                  <a:lnTo>
                    <a:pt x="854989" y="883028"/>
                  </a:lnTo>
                  <a:lnTo>
                    <a:pt x="0" y="883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1639" r="-1639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8882850" y="5699942"/>
            <a:ext cx="1175503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User input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3036176" y="7814050"/>
            <a:ext cx="1673008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Server </a:t>
            </a:r>
            <a:r>
              <a:rPr lang="en-US" sz="1588" b="1" dirty="0" err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Ollama</a:t>
            </a: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5151040" y="5716296"/>
            <a:ext cx="1836988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Docker Desktop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682177" y="2247565"/>
            <a:ext cx="2174504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Directory terraform</a:t>
            </a:r>
          </a:p>
        </p:txBody>
      </p:sp>
      <p:sp>
        <p:nvSpPr>
          <p:cNvPr id="75" name="Freeform 75"/>
          <p:cNvSpPr/>
          <p:nvPr/>
        </p:nvSpPr>
        <p:spPr>
          <a:xfrm>
            <a:off x="12244617" y="5005672"/>
            <a:ext cx="1028543" cy="166945"/>
          </a:xfrm>
          <a:custGeom>
            <a:avLst/>
            <a:gdLst/>
            <a:ahLst/>
            <a:cxnLst/>
            <a:rect l="l" t="t" r="r" b="b"/>
            <a:pathLst>
              <a:path w="1028543" h="166945">
                <a:moveTo>
                  <a:pt x="0" y="0"/>
                </a:moveTo>
                <a:lnTo>
                  <a:pt x="1028544" y="0"/>
                </a:lnTo>
                <a:lnTo>
                  <a:pt x="1028544" y="166945"/>
                </a:lnTo>
                <a:lnTo>
                  <a:pt x="0" y="16694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6" name="TextBox 76"/>
          <p:cNvSpPr txBox="1"/>
          <p:nvPr/>
        </p:nvSpPr>
        <p:spPr>
          <a:xfrm>
            <a:off x="10885916" y="5716296"/>
            <a:ext cx="1597855" cy="2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8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User Interface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36571" y="828587"/>
            <a:ext cx="16230100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GENERAZIONE PERIODICA COMPONENTI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298552" y="3989069"/>
            <a:ext cx="4136381" cy="3614203"/>
            <a:chOff x="0" y="0"/>
            <a:chExt cx="5515175" cy="481893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515175" cy="4818937"/>
              <a:chOff x="0" y="0"/>
              <a:chExt cx="965650" cy="8437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5650" cy="843746"/>
              </a:xfrm>
              <a:custGeom>
                <a:avLst/>
                <a:gdLst/>
                <a:ahLst/>
                <a:cxnLst/>
                <a:rect l="l" t="t" r="r" b="b"/>
                <a:pathLst>
                  <a:path w="965650" h="843746">
                    <a:moveTo>
                      <a:pt x="63347" y="0"/>
                    </a:moveTo>
                    <a:lnTo>
                      <a:pt x="902303" y="0"/>
                    </a:lnTo>
                    <a:cubicBezTo>
                      <a:pt x="937288" y="0"/>
                      <a:pt x="965650" y="28361"/>
                      <a:pt x="965650" y="63347"/>
                    </a:cubicBezTo>
                    <a:lnTo>
                      <a:pt x="965650" y="780399"/>
                    </a:lnTo>
                    <a:cubicBezTo>
                      <a:pt x="965650" y="797199"/>
                      <a:pt x="958976" y="813312"/>
                      <a:pt x="947096" y="825192"/>
                    </a:cubicBezTo>
                    <a:cubicBezTo>
                      <a:pt x="935216" y="837072"/>
                      <a:pt x="919104" y="843746"/>
                      <a:pt x="902303" y="843746"/>
                    </a:cubicBezTo>
                    <a:lnTo>
                      <a:pt x="63347" y="843746"/>
                    </a:lnTo>
                    <a:cubicBezTo>
                      <a:pt x="28361" y="843746"/>
                      <a:pt x="0" y="815384"/>
                      <a:pt x="0" y="780399"/>
                    </a:cubicBezTo>
                    <a:lnTo>
                      <a:pt x="0" y="63347"/>
                    </a:lnTo>
                    <a:cubicBezTo>
                      <a:pt x="0" y="28361"/>
                      <a:pt x="28361" y="0"/>
                      <a:pt x="63347" y="0"/>
                    </a:cubicBezTo>
                    <a:close/>
                  </a:path>
                </a:pathLst>
              </a:custGeom>
              <a:solidFill>
                <a:srgbClr val="DCB8FF">
                  <a:alpha val="42745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965650" cy="8913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0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58722" y="538866"/>
              <a:ext cx="4397730" cy="3655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208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Facciamo partire </a:t>
              </a:r>
              <a:r>
                <a:rPr lang="en-US" sz="2208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periodicamente</a:t>
              </a:r>
              <a:r>
                <a:rPr lang="en-US" sz="2208" b="1">
                  <a:solidFill>
                    <a:srgbClr val="FDFBFF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2208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ed in maniera </a:t>
              </a:r>
              <a:r>
                <a:rPr lang="en-US" sz="2208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asincrona </a:t>
              </a:r>
              <a:r>
                <a:rPr lang="en-US" sz="2208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una generazione automatica di componenti di deception tramite una serie di passaggi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2880" y="2177962"/>
            <a:ext cx="10178310" cy="7236417"/>
            <a:chOff x="0" y="0"/>
            <a:chExt cx="873526" cy="6210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3526" cy="621046"/>
            </a:xfrm>
            <a:custGeom>
              <a:avLst/>
              <a:gdLst/>
              <a:ahLst/>
              <a:cxnLst/>
              <a:rect l="l" t="t" r="r" b="b"/>
              <a:pathLst>
                <a:path w="873526" h="621046">
                  <a:moveTo>
                    <a:pt x="17494" y="0"/>
                  </a:moveTo>
                  <a:lnTo>
                    <a:pt x="856032" y="0"/>
                  </a:lnTo>
                  <a:cubicBezTo>
                    <a:pt x="865694" y="0"/>
                    <a:pt x="873526" y="7833"/>
                    <a:pt x="873526" y="17494"/>
                  </a:cubicBezTo>
                  <a:lnTo>
                    <a:pt x="873526" y="603552"/>
                  </a:lnTo>
                  <a:cubicBezTo>
                    <a:pt x="873526" y="613214"/>
                    <a:pt x="865694" y="621046"/>
                    <a:pt x="856032" y="621046"/>
                  </a:cubicBezTo>
                  <a:lnTo>
                    <a:pt x="17494" y="621046"/>
                  </a:lnTo>
                  <a:cubicBezTo>
                    <a:pt x="7833" y="621046"/>
                    <a:pt x="0" y="613214"/>
                    <a:pt x="0" y="603552"/>
                  </a:cubicBezTo>
                  <a:lnTo>
                    <a:pt x="0" y="17494"/>
                  </a:lnTo>
                  <a:cubicBezTo>
                    <a:pt x="0" y="7833"/>
                    <a:pt x="7833" y="0"/>
                    <a:pt x="17494" y="0"/>
                  </a:cubicBezTo>
                  <a:close/>
                </a:path>
              </a:pathLst>
            </a:custGeom>
            <a:blipFill>
              <a:blip r:embed="rId4"/>
              <a:stretch>
                <a:fillRect l="-244" r="-244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3946254" y="3789845"/>
            <a:ext cx="3300995" cy="0"/>
          </a:xfrm>
          <a:prstGeom prst="line">
            <a:avLst/>
          </a:prstGeom>
          <a:ln w="38100" cap="flat">
            <a:solidFill>
              <a:srgbClr val="E8D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2" name="AutoShape 22"/>
          <p:cNvSpPr/>
          <p:nvPr/>
        </p:nvSpPr>
        <p:spPr>
          <a:xfrm>
            <a:off x="3521048" y="4892868"/>
            <a:ext cx="2765134" cy="0"/>
          </a:xfrm>
          <a:prstGeom prst="line">
            <a:avLst/>
          </a:prstGeom>
          <a:ln w="38100" cap="flat">
            <a:solidFill>
              <a:srgbClr val="E8D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3" name="AutoShape 23"/>
          <p:cNvSpPr/>
          <p:nvPr/>
        </p:nvSpPr>
        <p:spPr>
          <a:xfrm>
            <a:off x="2409251" y="7277790"/>
            <a:ext cx="6040588" cy="0"/>
          </a:xfrm>
          <a:prstGeom prst="line">
            <a:avLst/>
          </a:prstGeom>
          <a:ln w="38100" cap="flat">
            <a:solidFill>
              <a:srgbClr val="E8D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4" name="AutoShape 24"/>
          <p:cNvSpPr/>
          <p:nvPr/>
        </p:nvSpPr>
        <p:spPr>
          <a:xfrm>
            <a:off x="2399726" y="7821506"/>
            <a:ext cx="6079737" cy="0"/>
          </a:xfrm>
          <a:prstGeom prst="line">
            <a:avLst/>
          </a:prstGeom>
          <a:ln w="38100" cap="flat">
            <a:solidFill>
              <a:srgbClr val="E8D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5" name="AutoShape 25"/>
          <p:cNvSpPr/>
          <p:nvPr/>
        </p:nvSpPr>
        <p:spPr>
          <a:xfrm flipV="1">
            <a:off x="2696698" y="9277350"/>
            <a:ext cx="3219748" cy="0"/>
          </a:xfrm>
          <a:prstGeom prst="line">
            <a:avLst/>
          </a:prstGeom>
          <a:ln w="38100" cap="flat">
            <a:solidFill>
              <a:srgbClr val="E8D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6" name="Freeform 26"/>
          <p:cNvSpPr/>
          <p:nvPr/>
        </p:nvSpPr>
        <p:spPr>
          <a:xfrm>
            <a:off x="7449292" y="3618648"/>
            <a:ext cx="494794" cy="494794"/>
          </a:xfrm>
          <a:custGeom>
            <a:avLst/>
            <a:gdLst/>
            <a:ahLst/>
            <a:cxnLst/>
            <a:rect l="l" t="t" r="r" b="b"/>
            <a:pathLst>
              <a:path w="494794" h="494794">
                <a:moveTo>
                  <a:pt x="0" y="0"/>
                </a:moveTo>
                <a:lnTo>
                  <a:pt x="494794" y="0"/>
                </a:lnTo>
                <a:lnTo>
                  <a:pt x="494794" y="494794"/>
                </a:lnTo>
                <a:lnTo>
                  <a:pt x="0" y="494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27"/>
          <p:cNvSpPr/>
          <p:nvPr/>
        </p:nvSpPr>
        <p:spPr>
          <a:xfrm>
            <a:off x="6498197" y="4661286"/>
            <a:ext cx="482214" cy="482214"/>
          </a:xfrm>
          <a:custGeom>
            <a:avLst/>
            <a:gdLst/>
            <a:ahLst/>
            <a:cxnLst/>
            <a:rect l="l" t="t" r="r" b="b"/>
            <a:pathLst>
              <a:path w="482214" h="482214">
                <a:moveTo>
                  <a:pt x="0" y="0"/>
                </a:moveTo>
                <a:lnTo>
                  <a:pt x="482214" y="0"/>
                </a:lnTo>
                <a:lnTo>
                  <a:pt x="482214" y="482214"/>
                </a:lnTo>
                <a:lnTo>
                  <a:pt x="0" y="482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28"/>
          <p:cNvSpPr/>
          <p:nvPr/>
        </p:nvSpPr>
        <p:spPr>
          <a:xfrm>
            <a:off x="8449839" y="6890591"/>
            <a:ext cx="526747" cy="526747"/>
          </a:xfrm>
          <a:custGeom>
            <a:avLst/>
            <a:gdLst/>
            <a:ahLst/>
            <a:cxnLst/>
            <a:rect l="l" t="t" r="r" b="b"/>
            <a:pathLst>
              <a:path w="526747" h="526747">
                <a:moveTo>
                  <a:pt x="0" y="0"/>
                </a:moveTo>
                <a:lnTo>
                  <a:pt x="526748" y="0"/>
                </a:lnTo>
                <a:lnTo>
                  <a:pt x="526748" y="526748"/>
                </a:lnTo>
                <a:lnTo>
                  <a:pt x="0" y="5267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9" name="Freeform 29"/>
          <p:cNvSpPr/>
          <p:nvPr/>
        </p:nvSpPr>
        <p:spPr>
          <a:xfrm>
            <a:off x="8479463" y="7496745"/>
            <a:ext cx="497123" cy="497123"/>
          </a:xfrm>
          <a:custGeom>
            <a:avLst/>
            <a:gdLst/>
            <a:ahLst/>
            <a:cxnLst/>
            <a:rect l="l" t="t" r="r" b="b"/>
            <a:pathLst>
              <a:path w="497123" h="497123">
                <a:moveTo>
                  <a:pt x="0" y="0"/>
                </a:moveTo>
                <a:lnTo>
                  <a:pt x="497124" y="0"/>
                </a:lnTo>
                <a:lnTo>
                  <a:pt x="497124" y="497123"/>
                </a:lnTo>
                <a:lnTo>
                  <a:pt x="0" y="497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Freeform 30"/>
          <p:cNvSpPr/>
          <p:nvPr/>
        </p:nvSpPr>
        <p:spPr>
          <a:xfrm>
            <a:off x="6059841" y="8819944"/>
            <a:ext cx="438356" cy="438356"/>
          </a:xfrm>
          <a:custGeom>
            <a:avLst/>
            <a:gdLst/>
            <a:ahLst/>
            <a:cxnLst/>
            <a:rect l="l" t="t" r="r" b="b"/>
            <a:pathLst>
              <a:path w="438356" h="438356">
                <a:moveTo>
                  <a:pt x="0" y="0"/>
                </a:moveTo>
                <a:lnTo>
                  <a:pt x="438356" y="0"/>
                </a:lnTo>
                <a:lnTo>
                  <a:pt x="438356" y="438356"/>
                </a:lnTo>
                <a:lnTo>
                  <a:pt x="0" y="438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9532" y="3085173"/>
            <a:ext cx="10178310" cy="5159655"/>
            <a:chOff x="0" y="0"/>
            <a:chExt cx="873526" cy="442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3526" cy="442814"/>
            </a:xfrm>
            <a:custGeom>
              <a:avLst/>
              <a:gdLst/>
              <a:ahLst/>
              <a:cxnLst/>
              <a:rect l="l" t="t" r="r" b="b"/>
              <a:pathLst>
                <a:path w="873526" h="442814">
                  <a:moveTo>
                    <a:pt x="17494" y="0"/>
                  </a:moveTo>
                  <a:lnTo>
                    <a:pt x="856032" y="0"/>
                  </a:lnTo>
                  <a:cubicBezTo>
                    <a:pt x="865694" y="0"/>
                    <a:pt x="873526" y="7833"/>
                    <a:pt x="873526" y="17494"/>
                  </a:cubicBezTo>
                  <a:lnTo>
                    <a:pt x="873526" y="425319"/>
                  </a:lnTo>
                  <a:cubicBezTo>
                    <a:pt x="873526" y="434981"/>
                    <a:pt x="865694" y="442814"/>
                    <a:pt x="856032" y="442814"/>
                  </a:cubicBezTo>
                  <a:lnTo>
                    <a:pt x="17494" y="442814"/>
                  </a:lnTo>
                  <a:cubicBezTo>
                    <a:pt x="7833" y="442814"/>
                    <a:pt x="0" y="434981"/>
                    <a:pt x="0" y="425319"/>
                  </a:cubicBezTo>
                  <a:lnTo>
                    <a:pt x="0" y="17494"/>
                  </a:lnTo>
                  <a:cubicBezTo>
                    <a:pt x="0" y="7833"/>
                    <a:pt x="7833" y="0"/>
                    <a:pt x="17494" y="0"/>
                  </a:cubicBezTo>
                  <a:close/>
                </a:path>
              </a:pathLst>
            </a:custGeom>
            <a:blipFill>
              <a:blip r:embed="rId4"/>
              <a:stretch>
                <a:fillRect l="-89" r="-16235" b="-5270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40496" y="828675"/>
            <a:ext cx="15299547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LETTURA E GESTIONE DEI FILE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271242" y="3085173"/>
            <a:ext cx="4150446" cy="5159655"/>
            <a:chOff x="0" y="0"/>
            <a:chExt cx="1093122" cy="13589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3122" cy="1358922"/>
            </a:xfrm>
            <a:custGeom>
              <a:avLst/>
              <a:gdLst/>
              <a:ahLst/>
              <a:cxnLst/>
              <a:rect l="l" t="t" r="r" b="b"/>
              <a:pathLst>
                <a:path w="1093122" h="1358922">
                  <a:moveTo>
                    <a:pt x="55960" y="0"/>
                  </a:moveTo>
                  <a:lnTo>
                    <a:pt x="1037162" y="0"/>
                  </a:lnTo>
                  <a:cubicBezTo>
                    <a:pt x="1068068" y="0"/>
                    <a:pt x="1093122" y="25054"/>
                    <a:pt x="1093122" y="55960"/>
                  </a:cubicBezTo>
                  <a:lnTo>
                    <a:pt x="1093122" y="1302962"/>
                  </a:lnTo>
                  <a:cubicBezTo>
                    <a:pt x="1093122" y="1333868"/>
                    <a:pt x="1068068" y="1358922"/>
                    <a:pt x="1037162" y="1358922"/>
                  </a:cubicBezTo>
                  <a:lnTo>
                    <a:pt x="55960" y="1358922"/>
                  </a:lnTo>
                  <a:cubicBezTo>
                    <a:pt x="25054" y="1358922"/>
                    <a:pt x="0" y="1333868"/>
                    <a:pt x="0" y="1302962"/>
                  </a:cubicBezTo>
                  <a:lnTo>
                    <a:pt x="0" y="55960"/>
                  </a:lnTo>
                  <a:cubicBezTo>
                    <a:pt x="0" y="25054"/>
                    <a:pt x="25054" y="0"/>
                    <a:pt x="55960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93122" cy="1397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99374" y="3550455"/>
            <a:ext cx="3694182" cy="4345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3179" lvl="1" indent="-241590" algn="l">
              <a:lnSpc>
                <a:spcPts val="3133"/>
              </a:lnSpc>
              <a:buFont typeface="Arial"/>
              <a:buChar char="•"/>
            </a:pPr>
            <a:r>
              <a:rPr lang="en-US" sz="2237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Legge 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tutti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file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nella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directory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specificata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  <a:p>
            <a:pPr algn="l">
              <a:lnSpc>
                <a:spcPts val="3133"/>
              </a:lnSpc>
            </a:pPr>
            <a:endParaRPr lang="en-US" sz="2237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483179" lvl="1" indent="-241590" algn="l">
              <a:lnSpc>
                <a:spcPts val="3133"/>
              </a:lnSpc>
              <a:buFont typeface="Arial"/>
              <a:buChar char="•"/>
            </a:pPr>
            <a:r>
              <a:rPr lang="en-US" sz="2237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Filtra 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per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estensioni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.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tf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se il checkbox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corrispondente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è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abilitato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  <a:p>
            <a:pPr algn="l">
              <a:lnSpc>
                <a:spcPts val="3133"/>
              </a:lnSpc>
            </a:pPr>
            <a:endParaRPr lang="en-US" sz="2237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483179" lvl="1" indent="-241590" algn="l">
              <a:lnSpc>
                <a:spcPts val="3133"/>
              </a:lnSpc>
              <a:buFont typeface="Arial"/>
              <a:buChar char="•"/>
            </a:pP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Raccoglie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il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contenuto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dei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file per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costruire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un </a:t>
            </a:r>
            <a:r>
              <a:rPr lang="en-US" sz="2237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prompt </a:t>
            </a:r>
            <a:r>
              <a:rPr lang="en-US" sz="2237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completo</a:t>
            </a:r>
            <a:r>
              <a:rPr lang="en-US" sz="2237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9532" y="2793662"/>
            <a:ext cx="9706951" cy="5548448"/>
            <a:chOff x="0" y="0"/>
            <a:chExt cx="1425844" cy="815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5844" cy="815006"/>
            </a:xfrm>
            <a:custGeom>
              <a:avLst/>
              <a:gdLst/>
              <a:ahLst/>
              <a:cxnLst/>
              <a:rect l="l" t="t" r="r" b="b"/>
              <a:pathLst>
                <a:path w="1425844" h="815006">
                  <a:moveTo>
                    <a:pt x="18344" y="0"/>
                  </a:moveTo>
                  <a:lnTo>
                    <a:pt x="1407501" y="0"/>
                  </a:lnTo>
                  <a:cubicBezTo>
                    <a:pt x="1412366" y="0"/>
                    <a:pt x="1417031" y="1933"/>
                    <a:pt x="1420472" y="5373"/>
                  </a:cubicBezTo>
                  <a:cubicBezTo>
                    <a:pt x="1423912" y="8813"/>
                    <a:pt x="1425844" y="13479"/>
                    <a:pt x="1425844" y="18344"/>
                  </a:cubicBezTo>
                  <a:lnTo>
                    <a:pt x="1425844" y="796662"/>
                  </a:lnTo>
                  <a:cubicBezTo>
                    <a:pt x="1425844" y="806793"/>
                    <a:pt x="1417632" y="815006"/>
                    <a:pt x="1407501" y="815006"/>
                  </a:cubicBezTo>
                  <a:lnTo>
                    <a:pt x="18344" y="815006"/>
                  </a:lnTo>
                  <a:cubicBezTo>
                    <a:pt x="8213" y="815006"/>
                    <a:pt x="0" y="806793"/>
                    <a:pt x="0" y="796662"/>
                  </a:cubicBezTo>
                  <a:lnTo>
                    <a:pt x="0" y="18344"/>
                  </a:lnTo>
                  <a:cubicBezTo>
                    <a:pt x="0" y="8213"/>
                    <a:pt x="8213" y="0"/>
                    <a:pt x="18344" y="0"/>
                  </a:cubicBezTo>
                  <a:close/>
                </a:path>
              </a:pathLst>
            </a:custGeom>
            <a:blipFill>
              <a:blip r:embed="rId4"/>
              <a:stretch>
                <a:fillRect l="-354" r="-354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62936" y="828675"/>
            <a:ext cx="16884585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INTERAZIONE CON IL MODELLO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799883" y="2793662"/>
            <a:ext cx="4442646" cy="5548448"/>
            <a:chOff x="0" y="0"/>
            <a:chExt cx="1170080" cy="14613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0080" cy="1461320"/>
            </a:xfrm>
            <a:custGeom>
              <a:avLst/>
              <a:gdLst/>
              <a:ahLst/>
              <a:cxnLst/>
              <a:rect l="l" t="t" r="r" b="b"/>
              <a:pathLst>
                <a:path w="1170080" h="1461320">
                  <a:moveTo>
                    <a:pt x="52279" y="0"/>
                  </a:moveTo>
                  <a:lnTo>
                    <a:pt x="1117800" y="0"/>
                  </a:lnTo>
                  <a:cubicBezTo>
                    <a:pt x="1146673" y="0"/>
                    <a:pt x="1170080" y="23406"/>
                    <a:pt x="1170080" y="52279"/>
                  </a:cubicBezTo>
                  <a:lnTo>
                    <a:pt x="1170080" y="1409041"/>
                  </a:lnTo>
                  <a:cubicBezTo>
                    <a:pt x="1170080" y="1437913"/>
                    <a:pt x="1146673" y="1461320"/>
                    <a:pt x="1117800" y="1461320"/>
                  </a:cubicBezTo>
                  <a:lnTo>
                    <a:pt x="52279" y="1461320"/>
                  </a:lnTo>
                  <a:cubicBezTo>
                    <a:pt x="23406" y="1461320"/>
                    <a:pt x="0" y="1437913"/>
                    <a:pt x="0" y="1409041"/>
                  </a:cubicBezTo>
                  <a:lnTo>
                    <a:pt x="0" y="52279"/>
                  </a:lnTo>
                  <a:cubicBezTo>
                    <a:pt x="0" y="23406"/>
                    <a:pt x="23406" y="0"/>
                    <a:pt x="52279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70080" cy="149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042937" y="3581237"/>
            <a:ext cx="3956539" cy="433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617" lvl="1" indent="-241808" algn="l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Invia un prompt al server Ollama (API locale) per ottenere una nuova configurazione.</a:t>
            </a:r>
          </a:p>
          <a:p>
            <a:pPr algn="l">
              <a:lnSpc>
                <a:spcPts val="3136"/>
              </a:lnSpc>
            </a:pPr>
            <a:endParaRPr lang="en-US" sz="224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483617" lvl="1" indent="-241808" algn="l">
              <a:lnSpc>
                <a:spcPts val="3136"/>
              </a:lnSpc>
              <a:buFont typeface="Arial"/>
              <a:buChar char="•"/>
            </a:pPr>
            <a:r>
              <a:rPr lang="en-US" sz="224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Ollama: </a:t>
            </a:r>
            <a:r>
              <a:rPr lang="en-US" sz="2240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Ollama </a:t>
            </a:r>
            <a:r>
              <a:rPr lang="en-US" sz="224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è un sistema locale per l'esecuzione di modelli di intelligenza artificiale.</a:t>
            </a:r>
          </a:p>
          <a:p>
            <a:pPr algn="ctr">
              <a:lnSpc>
                <a:spcPts val="3136"/>
              </a:lnSpc>
            </a:pPr>
            <a:endParaRPr lang="en-US" sz="224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ctr">
              <a:lnSpc>
                <a:spcPts val="3136"/>
              </a:lnSpc>
            </a:pPr>
            <a:endParaRPr lang="en-US" sz="224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25407" y="5772132"/>
            <a:ext cx="8205968" cy="3486168"/>
            <a:chOff x="0" y="0"/>
            <a:chExt cx="1918414" cy="815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8414" cy="815006"/>
            </a:xfrm>
            <a:custGeom>
              <a:avLst/>
              <a:gdLst/>
              <a:ahLst/>
              <a:cxnLst/>
              <a:rect l="l" t="t" r="r" b="b"/>
              <a:pathLst>
                <a:path w="1918414" h="815006">
                  <a:moveTo>
                    <a:pt x="21699" y="0"/>
                  </a:moveTo>
                  <a:lnTo>
                    <a:pt x="1896715" y="0"/>
                  </a:lnTo>
                  <a:cubicBezTo>
                    <a:pt x="1908699" y="0"/>
                    <a:pt x="1918414" y="9715"/>
                    <a:pt x="1918414" y="21699"/>
                  </a:cubicBezTo>
                  <a:lnTo>
                    <a:pt x="1918414" y="793307"/>
                  </a:lnTo>
                  <a:cubicBezTo>
                    <a:pt x="1918414" y="805291"/>
                    <a:pt x="1908699" y="815006"/>
                    <a:pt x="1896715" y="815006"/>
                  </a:cubicBezTo>
                  <a:lnTo>
                    <a:pt x="21699" y="815006"/>
                  </a:lnTo>
                  <a:cubicBezTo>
                    <a:pt x="9715" y="815006"/>
                    <a:pt x="0" y="805291"/>
                    <a:pt x="0" y="793307"/>
                  </a:cubicBezTo>
                  <a:lnTo>
                    <a:pt x="0" y="21699"/>
                  </a:lnTo>
                  <a:cubicBezTo>
                    <a:pt x="0" y="9715"/>
                    <a:pt x="9715" y="0"/>
                    <a:pt x="21699" y="0"/>
                  </a:cubicBezTo>
                  <a:close/>
                </a:path>
              </a:pathLst>
            </a:custGeom>
            <a:blipFill>
              <a:blip r:embed="rId4"/>
              <a:stretch>
                <a:fillRect l="-30" r="-30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25407" y="2618616"/>
            <a:ext cx="8213717" cy="2758524"/>
            <a:chOff x="0" y="0"/>
            <a:chExt cx="2426743" cy="8150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26743" cy="815006"/>
            </a:xfrm>
            <a:custGeom>
              <a:avLst/>
              <a:gdLst/>
              <a:ahLst/>
              <a:cxnLst/>
              <a:rect l="l" t="t" r="r" b="b"/>
              <a:pathLst>
                <a:path w="2426743" h="815006">
                  <a:moveTo>
                    <a:pt x="21679" y="0"/>
                  </a:moveTo>
                  <a:lnTo>
                    <a:pt x="2405064" y="0"/>
                  </a:lnTo>
                  <a:cubicBezTo>
                    <a:pt x="2410814" y="0"/>
                    <a:pt x="2416328" y="2284"/>
                    <a:pt x="2420394" y="6350"/>
                  </a:cubicBezTo>
                  <a:cubicBezTo>
                    <a:pt x="2424459" y="10415"/>
                    <a:pt x="2426743" y="15929"/>
                    <a:pt x="2426743" y="21679"/>
                  </a:cubicBezTo>
                  <a:lnTo>
                    <a:pt x="2426743" y="793327"/>
                  </a:lnTo>
                  <a:cubicBezTo>
                    <a:pt x="2426743" y="799077"/>
                    <a:pt x="2424459" y="804591"/>
                    <a:pt x="2420394" y="808656"/>
                  </a:cubicBezTo>
                  <a:cubicBezTo>
                    <a:pt x="2416328" y="812722"/>
                    <a:pt x="2410814" y="815006"/>
                    <a:pt x="2405064" y="815006"/>
                  </a:cubicBezTo>
                  <a:lnTo>
                    <a:pt x="21679" y="815006"/>
                  </a:lnTo>
                  <a:cubicBezTo>
                    <a:pt x="15929" y="815006"/>
                    <a:pt x="10415" y="812722"/>
                    <a:pt x="6350" y="808656"/>
                  </a:cubicBezTo>
                  <a:cubicBezTo>
                    <a:pt x="2284" y="804591"/>
                    <a:pt x="0" y="799077"/>
                    <a:pt x="0" y="793327"/>
                  </a:cubicBezTo>
                  <a:lnTo>
                    <a:pt x="0" y="21679"/>
                  </a:lnTo>
                  <a:cubicBezTo>
                    <a:pt x="0" y="15929"/>
                    <a:pt x="2284" y="10415"/>
                    <a:pt x="6350" y="6350"/>
                  </a:cubicBezTo>
                  <a:cubicBezTo>
                    <a:pt x="10415" y="2284"/>
                    <a:pt x="15929" y="0"/>
                    <a:pt x="21679" y="0"/>
                  </a:cubicBezTo>
                  <a:close/>
                </a:path>
              </a:pathLst>
            </a:custGeom>
            <a:blipFill>
              <a:blip r:embed="rId5"/>
              <a:stretch>
                <a:fillRect l="-107" r="-107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63025" y="828675"/>
            <a:ext cx="10168921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GESTIONE FILE TERRAFORM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24723" y="2618616"/>
            <a:ext cx="6009041" cy="2758524"/>
            <a:chOff x="0" y="0"/>
            <a:chExt cx="1582628" cy="7265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82628" cy="726525"/>
            </a:xfrm>
            <a:custGeom>
              <a:avLst/>
              <a:gdLst/>
              <a:ahLst/>
              <a:cxnLst/>
              <a:rect l="l" t="t" r="r" b="b"/>
              <a:pathLst>
                <a:path w="1582628" h="726525">
                  <a:moveTo>
                    <a:pt x="38651" y="0"/>
                  </a:moveTo>
                  <a:lnTo>
                    <a:pt x="1543977" y="0"/>
                  </a:lnTo>
                  <a:cubicBezTo>
                    <a:pt x="1565323" y="0"/>
                    <a:pt x="1582628" y="17305"/>
                    <a:pt x="1582628" y="38651"/>
                  </a:cubicBezTo>
                  <a:lnTo>
                    <a:pt x="1582628" y="687873"/>
                  </a:lnTo>
                  <a:cubicBezTo>
                    <a:pt x="1582628" y="698124"/>
                    <a:pt x="1578556" y="707956"/>
                    <a:pt x="1571307" y="715204"/>
                  </a:cubicBezTo>
                  <a:cubicBezTo>
                    <a:pt x="1564059" y="722453"/>
                    <a:pt x="1554228" y="726525"/>
                    <a:pt x="1543977" y="726525"/>
                  </a:cubicBezTo>
                  <a:lnTo>
                    <a:pt x="38651" y="726525"/>
                  </a:lnTo>
                  <a:cubicBezTo>
                    <a:pt x="17305" y="726525"/>
                    <a:pt x="0" y="709220"/>
                    <a:pt x="0" y="687873"/>
                  </a:cubicBezTo>
                  <a:lnTo>
                    <a:pt x="0" y="38651"/>
                  </a:lnTo>
                  <a:cubicBezTo>
                    <a:pt x="0" y="28400"/>
                    <a:pt x="4072" y="18569"/>
                    <a:pt x="11321" y="11321"/>
                  </a:cubicBezTo>
                  <a:cubicBezTo>
                    <a:pt x="18569" y="4072"/>
                    <a:pt x="28400" y="0"/>
                    <a:pt x="38651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82628" cy="764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195267" y="3409318"/>
            <a:ext cx="5416059" cy="109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02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Creazione del </a:t>
            </a:r>
            <a:r>
              <a:rPr lang="en-US" sz="202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backup </a:t>
            </a:r>
            <a:r>
              <a:rPr lang="en-US" sz="202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dell’infrastruttura Terraform nel caso in cui la nuova generazione contenente i componenti di deception sia errata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24723" y="5773016"/>
            <a:ext cx="6009041" cy="3485284"/>
            <a:chOff x="0" y="0"/>
            <a:chExt cx="1582628" cy="9179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82628" cy="917935"/>
            </a:xfrm>
            <a:custGeom>
              <a:avLst/>
              <a:gdLst/>
              <a:ahLst/>
              <a:cxnLst/>
              <a:rect l="l" t="t" r="r" b="b"/>
              <a:pathLst>
                <a:path w="1582628" h="917935">
                  <a:moveTo>
                    <a:pt x="38651" y="0"/>
                  </a:moveTo>
                  <a:lnTo>
                    <a:pt x="1543977" y="0"/>
                  </a:lnTo>
                  <a:cubicBezTo>
                    <a:pt x="1565323" y="0"/>
                    <a:pt x="1582628" y="17305"/>
                    <a:pt x="1582628" y="38651"/>
                  </a:cubicBezTo>
                  <a:lnTo>
                    <a:pt x="1582628" y="879284"/>
                  </a:lnTo>
                  <a:cubicBezTo>
                    <a:pt x="1582628" y="889535"/>
                    <a:pt x="1578556" y="899366"/>
                    <a:pt x="1571307" y="906614"/>
                  </a:cubicBezTo>
                  <a:cubicBezTo>
                    <a:pt x="1564059" y="913863"/>
                    <a:pt x="1554228" y="917935"/>
                    <a:pt x="1543977" y="917935"/>
                  </a:cubicBezTo>
                  <a:lnTo>
                    <a:pt x="38651" y="917935"/>
                  </a:lnTo>
                  <a:cubicBezTo>
                    <a:pt x="28400" y="917935"/>
                    <a:pt x="18569" y="913863"/>
                    <a:pt x="11321" y="906614"/>
                  </a:cubicBezTo>
                  <a:cubicBezTo>
                    <a:pt x="4072" y="899366"/>
                    <a:pt x="0" y="889535"/>
                    <a:pt x="0" y="879284"/>
                  </a:cubicBezTo>
                  <a:lnTo>
                    <a:pt x="0" y="38651"/>
                  </a:lnTo>
                  <a:cubicBezTo>
                    <a:pt x="0" y="28400"/>
                    <a:pt x="4072" y="18569"/>
                    <a:pt x="11321" y="11321"/>
                  </a:cubicBezTo>
                  <a:cubicBezTo>
                    <a:pt x="18569" y="4072"/>
                    <a:pt x="28400" y="0"/>
                    <a:pt x="38651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82628" cy="95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195267" y="7209573"/>
            <a:ext cx="5416059" cy="71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954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Sostituzione</a:t>
            </a:r>
            <a:r>
              <a:rPr lang="en-US" sz="195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del </a:t>
            </a:r>
            <a:r>
              <a:rPr lang="en-US" sz="1954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file di configurazione</a:t>
            </a:r>
            <a:r>
              <a:rPr lang="en-US" sz="195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Terraform esistente con il nuovo generato dal modello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4495" y="3195258"/>
            <a:ext cx="11608255" cy="4630120"/>
            <a:chOff x="0" y="0"/>
            <a:chExt cx="2043316" cy="8150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3316" cy="815006"/>
            </a:xfrm>
            <a:custGeom>
              <a:avLst/>
              <a:gdLst/>
              <a:ahLst/>
              <a:cxnLst/>
              <a:rect l="l" t="t" r="r" b="b"/>
              <a:pathLst>
                <a:path w="2043316" h="815006">
                  <a:moveTo>
                    <a:pt x="15339" y="0"/>
                  </a:moveTo>
                  <a:lnTo>
                    <a:pt x="2027977" y="0"/>
                  </a:lnTo>
                  <a:cubicBezTo>
                    <a:pt x="2032045" y="0"/>
                    <a:pt x="2035947" y="1616"/>
                    <a:pt x="2038823" y="4493"/>
                  </a:cubicBezTo>
                  <a:cubicBezTo>
                    <a:pt x="2041700" y="7370"/>
                    <a:pt x="2043316" y="11271"/>
                    <a:pt x="2043316" y="15339"/>
                  </a:cubicBezTo>
                  <a:lnTo>
                    <a:pt x="2043316" y="799667"/>
                  </a:lnTo>
                  <a:cubicBezTo>
                    <a:pt x="2043316" y="803735"/>
                    <a:pt x="2041700" y="807637"/>
                    <a:pt x="2038823" y="810513"/>
                  </a:cubicBezTo>
                  <a:cubicBezTo>
                    <a:pt x="2035947" y="813390"/>
                    <a:pt x="2032045" y="815006"/>
                    <a:pt x="2027977" y="815006"/>
                  </a:cubicBezTo>
                  <a:lnTo>
                    <a:pt x="15339" y="815006"/>
                  </a:lnTo>
                  <a:cubicBezTo>
                    <a:pt x="11271" y="815006"/>
                    <a:pt x="7370" y="813390"/>
                    <a:pt x="4493" y="810513"/>
                  </a:cubicBezTo>
                  <a:cubicBezTo>
                    <a:pt x="1616" y="807637"/>
                    <a:pt x="0" y="803735"/>
                    <a:pt x="0" y="799667"/>
                  </a:cubicBezTo>
                  <a:lnTo>
                    <a:pt x="0" y="15339"/>
                  </a:lnTo>
                  <a:cubicBezTo>
                    <a:pt x="0" y="11271"/>
                    <a:pt x="1616" y="7370"/>
                    <a:pt x="4493" y="4493"/>
                  </a:cubicBezTo>
                  <a:cubicBezTo>
                    <a:pt x="7370" y="1616"/>
                    <a:pt x="11271" y="0"/>
                    <a:pt x="15339" y="0"/>
                  </a:cubicBezTo>
                  <a:close/>
                </a:path>
              </a:pathLst>
            </a:custGeom>
            <a:blipFill>
              <a:blip r:embed="rId4"/>
              <a:stretch>
                <a:fillRect t="-299" b="-299"/>
              </a:stretch>
            </a:blipFill>
            <a:ln w="38100" cap="rnd">
              <a:solidFill>
                <a:srgbClr val="5E17EB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37870" y="828675"/>
            <a:ext cx="13138955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PIPELINE TERRAFORM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315649" y="3195258"/>
            <a:ext cx="3711969" cy="4630120"/>
            <a:chOff x="0" y="0"/>
            <a:chExt cx="977638" cy="12194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7638" cy="1219455"/>
            </a:xfrm>
            <a:custGeom>
              <a:avLst/>
              <a:gdLst/>
              <a:ahLst/>
              <a:cxnLst/>
              <a:rect l="l" t="t" r="r" b="b"/>
              <a:pathLst>
                <a:path w="977638" h="1219455">
                  <a:moveTo>
                    <a:pt x="62570" y="0"/>
                  </a:moveTo>
                  <a:lnTo>
                    <a:pt x="915068" y="0"/>
                  </a:lnTo>
                  <a:cubicBezTo>
                    <a:pt x="931663" y="0"/>
                    <a:pt x="947577" y="6592"/>
                    <a:pt x="959312" y="18326"/>
                  </a:cubicBezTo>
                  <a:cubicBezTo>
                    <a:pt x="971046" y="30060"/>
                    <a:pt x="977638" y="45975"/>
                    <a:pt x="977638" y="62570"/>
                  </a:cubicBezTo>
                  <a:lnTo>
                    <a:pt x="977638" y="1156885"/>
                  </a:lnTo>
                  <a:cubicBezTo>
                    <a:pt x="977638" y="1191442"/>
                    <a:pt x="949624" y="1219455"/>
                    <a:pt x="915068" y="1219455"/>
                  </a:cubicBezTo>
                  <a:lnTo>
                    <a:pt x="62570" y="1219455"/>
                  </a:lnTo>
                  <a:cubicBezTo>
                    <a:pt x="45975" y="1219455"/>
                    <a:pt x="30060" y="1212863"/>
                    <a:pt x="18326" y="1201129"/>
                  </a:cubicBezTo>
                  <a:cubicBezTo>
                    <a:pt x="6592" y="1189395"/>
                    <a:pt x="0" y="1173480"/>
                    <a:pt x="0" y="1156885"/>
                  </a:cubicBezTo>
                  <a:lnTo>
                    <a:pt x="0" y="62570"/>
                  </a:lnTo>
                  <a:cubicBezTo>
                    <a:pt x="0" y="45975"/>
                    <a:pt x="6592" y="30060"/>
                    <a:pt x="18326" y="18326"/>
                  </a:cubicBezTo>
                  <a:cubicBezTo>
                    <a:pt x="30060" y="6592"/>
                    <a:pt x="45975" y="0"/>
                    <a:pt x="62570" y="0"/>
                  </a:cubicBezTo>
                  <a:close/>
                </a:path>
              </a:pathLst>
            </a:custGeom>
            <a:solidFill>
              <a:srgbClr val="DCB8FF">
                <a:alpha val="4274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77638" cy="125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435858" y="4124748"/>
            <a:ext cx="3350808" cy="269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Usa la directory specificata per </a:t>
            </a:r>
            <a:r>
              <a:rPr lang="en-US" sz="18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trovare </a:t>
            </a:r>
            <a:r>
              <a:rPr lang="en-US" sz="1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 file Terraform.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Esegue i comandi Terraform </a:t>
            </a:r>
            <a:r>
              <a:rPr lang="en-US" sz="18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(init, validate, plan, apply) </a:t>
            </a:r>
            <a:r>
              <a:rPr lang="en-US" sz="18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sequenza per applicare le modifiche.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3024"/>
          <a:stretch>
            <a:fillRect/>
          </a:stretch>
        </p:blipFill>
        <p:spPr>
          <a:xfrm>
            <a:off x="2446958" y="1967015"/>
            <a:ext cx="12427442" cy="7208483"/>
          </a:xfrm>
          <a:prstGeom prst="roundRect">
            <a:avLst>
              <a:gd name="adj" fmla="val 5299"/>
            </a:avLst>
          </a:prstGeom>
          <a:ln w="38100">
            <a:solidFill>
              <a:srgbClr val="5E17EC"/>
            </a:solidFill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4" name="TextBox 14"/>
          <p:cNvSpPr txBox="1"/>
          <p:nvPr/>
        </p:nvSpPr>
        <p:spPr>
          <a:xfrm>
            <a:off x="2446958" y="828675"/>
            <a:ext cx="2317110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22B8BA4B-5BE5-E468-6568-8E8ED603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32" y="1722545"/>
            <a:ext cx="16036874" cy="811605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42547" y="828675"/>
            <a:ext cx="12865848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COMPONENTI GENERATI / DOCKER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5010BAD-4055-45F6-EB1A-7CF6574236ED}"/>
              </a:ext>
            </a:extLst>
          </p:cNvPr>
          <p:cNvSpPr txBox="1"/>
          <p:nvPr/>
        </p:nvSpPr>
        <p:spPr>
          <a:xfrm>
            <a:off x="2819400" y="4575593"/>
            <a:ext cx="12631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18155F-59C9-9A7C-4CD6-5AA08FB28084}"/>
              </a:ext>
            </a:extLst>
          </p:cNvPr>
          <p:cNvSpPr txBox="1"/>
          <p:nvPr/>
        </p:nvSpPr>
        <p:spPr>
          <a:xfrm>
            <a:off x="2819400" y="4575593"/>
            <a:ext cx="12631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b="0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CD393E32-9D9B-A39A-CE45-BC332FBB974E}"/>
                  </a:ext>
                </a:extLst>
              </p14:cNvPr>
              <p14:cNvContentPartPr/>
              <p14:nvPr/>
            </p14:nvContentPartPr>
            <p14:xfrm>
              <a:off x="16337746" y="9058652"/>
              <a:ext cx="1635840" cy="282600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CD393E32-9D9B-A39A-CE45-BC332FBB97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29106" y="9050012"/>
                <a:ext cx="16534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1E1CD81-8869-A394-C59A-8AD1A6730F39}"/>
                  </a:ext>
                </a:extLst>
              </p14:cNvPr>
              <p14:cNvContentPartPr/>
              <p14:nvPr/>
            </p14:nvContentPartPr>
            <p14:xfrm>
              <a:off x="14647546" y="9057212"/>
              <a:ext cx="3051360" cy="56376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1E1CD81-8869-A394-C59A-8AD1A6730F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84546" y="8994572"/>
                <a:ext cx="31770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14163D1-AF4F-026E-4BC6-FC1D0BC0DCC5}"/>
                  </a:ext>
                </a:extLst>
              </p14:cNvPr>
              <p14:cNvContentPartPr/>
              <p14:nvPr/>
            </p14:nvContentPartPr>
            <p14:xfrm>
              <a:off x="16268676" y="9652745"/>
              <a:ext cx="806760" cy="360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14163D1-AF4F-026E-4BC6-FC1D0BC0DC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05676" y="9590105"/>
                <a:ext cx="932400" cy="12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22611" y="828675"/>
            <a:ext cx="12865848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ALTRI ESPERIMENTI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520682" y="2795843"/>
            <a:ext cx="2225159" cy="671539"/>
            <a:chOff x="0" y="-1"/>
            <a:chExt cx="674387" cy="2035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"/>
              <a:ext cx="674387" cy="203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≤ 3B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20682" y="7181792"/>
            <a:ext cx="2225159" cy="674103"/>
            <a:chOff x="0" y="-778"/>
            <a:chExt cx="674387" cy="204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78"/>
              <a:ext cx="674387" cy="204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≥ 13B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20682" y="4988820"/>
            <a:ext cx="2225159" cy="671539"/>
            <a:chOff x="0" y="-1"/>
            <a:chExt cx="674387" cy="2035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"/>
              <a:ext cx="674387" cy="203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7B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146016" y="2473663"/>
            <a:ext cx="9621302" cy="1554165"/>
            <a:chOff x="0" y="0"/>
            <a:chExt cx="2246120" cy="3628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46120" cy="362824"/>
            </a:xfrm>
            <a:custGeom>
              <a:avLst/>
              <a:gdLst/>
              <a:ahLst/>
              <a:cxnLst/>
              <a:rect l="l" t="t" r="r" b="b"/>
              <a:pathLst>
                <a:path w="2246120" h="362824">
                  <a:moveTo>
                    <a:pt x="12070" y="0"/>
                  </a:moveTo>
                  <a:lnTo>
                    <a:pt x="2234050" y="0"/>
                  </a:lnTo>
                  <a:cubicBezTo>
                    <a:pt x="2240716" y="0"/>
                    <a:pt x="2246120" y="5404"/>
                    <a:pt x="2246120" y="12070"/>
                  </a:cubicBezTo>
                  <a:lnTo>
                    <a:pt x="2246120" y="350754"/>
                  </a:lnTo>
                  <a:cubicBezTo>
                    <a:pt x="2246120" y="357420"/>
                    <a:pt x="2240716" y="362824"/>
                    <a:pt x="2234050" y="362824"/>
                  </a:cubicBezTo>
                  <a:lnTo>
                    <a:pt x="12070" y="362824"/>
                  </a:lnTo>
                  <a:cubicBezTo>
                    <a:pt x="8869" y="362824"/>
                    <a:pt x="5799" y="361552"/>
                    <a:pt x="3535" y="359289"/>
                  </a:cubicBezTo>
                  <a:cubicBezTo>
                    <a:pt x="1272" y="357025"/>
                    <a:pt x="0" y="353955"/>
                    <a:pt x="0" y="350754"/>
                  </a:cubicBezTo>
                  <a:lnTo>
                    <a:pt x="0" y="12070"/>
                  </a:lnTo>
                  <a:cubicBezTo>
                    <a:pt x="0" y="5404"/>
                    <a:pt x="5404" y="0"/>
                    <a:pt x="12070" y="0"/>
                  </a:cubicBezTo>
                  <a:close/>
                </a:path>
              </a:pathLst>
            </a:custGeom>
            <a:solidFill>
              <a:srgbClr val="E8D1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824"/>
              <a:ext cx="2246120" cy="318000"/>
            </a:xfrm>
            <a:prstGeom prst="rect">
              <a:avLst/>
            </a:prstGeom>
          </p:spPr>
          <p:txBody>
            <a:bodyPr lIns="57311" tIns="57311" rIns="57311" bIns="57311" rtlCol="0" anchor="ctr"/>
            <a:lstStyle/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Meno </a:t>
              </a: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contesto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Difficoltà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a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gestire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richieste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complesse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o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che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richiedono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una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profonda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comprensione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del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problema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Precisione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ridotta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Maggiori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probabilità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produrre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codice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con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errori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sintattici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o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logici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Necessitano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spesso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fine-tuning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specifico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per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ottenere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risultati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utili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 lang="en-US" sz="1643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146016" y="4577983"/>
            <a:ext cx="9621302" cy="1839915"/>
            <a:chOff x="0" y="0"/>
            <a:chExt cx="2246120" cy="4295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46120" cy="429533"/>
            </a:xfrm>
            <a:custGeom>
              <a:avLst/>
              <a:gdLst/>
              <a:ahLst/>
              <a:cxnLst/>
              <a:rect l="l" t="t" r="r" b="b"/>
              <a:pathLst>
                <a:path w="2246120" h="429533">
                  <a:moveTo>
                    <a:pt x="12070" y="0"/>
                  </a:moveTo>
                  <a:lnTo>
                    <a:pt x="2234050" y="0"/>
                  </a:lnTo>
                  <a:cubicBezTo>
                    <a:pt x="2240716" y="0"/>
                    <a:pt x="2246120" y="5404"/>
                    <a:pt x="2246120" y="12070"/>
                  </a:cubicBezTo>
                  <a:lnTo>
                    <a:pt x="2246120" y="417463"/>
                  </a:lnTo>
                  <a:cubicBezTo>
                    <a:pt x="2246120" y="424129"/>
                    <a:pt x="2240716" y="429533"/>
                    <a:pt x="2234050" y="429533"/>
                  </a:cubicBezTo>
                  <a:lnTo>
                    <a:pt x="12070" y="429533"/>
                  </a:lnTo>
                  <a:cubicBezTo>
                    <a:pt x="5404" y="429533"/>
                    <a:pt x="0" y="424129"/>
                    <a:pt x="0" y="417463"/>
                  </a:cubicBezTo>
                  <a:lnTo>
                    <a:pt x="0" y="12070"/>
                  </a:lnTo>
                  <a:cubicBezTo>
                    <a:pt x="0" y="5404"/>
                    <a:pt x="5404" y="0"/>
                    <a:pt x="12070" y="0"/>
                  </a:cubicBezTo>
                  <a:close/>
                </a:path>
              </a:pathLst>
            </a:custGeom>
            <a:solidFill>
              <a:srgbClr val="E8D1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1728"/>
              <a:ext cx="2246120" cy="397805"/>
            </a:xfrm>
            <a:prstGeom prst="rect">
              <a:avLst/>
            </a:prstGeom>
          </p:spPr>
          <p:txBody>
            <a:bodyPr lIns="57311" tIns="57311" rIns="57311" bIns="57311" rtlCol="0" anchor="ctr"/>
            <a:lstStyle/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Contesto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moderato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Capacità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comprendere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generare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codice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per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problemi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media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complessità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 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Miglior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accuratezza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Meno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errori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rispetto ai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modelli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più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piccoli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, ma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ancora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limitati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in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conoscenza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coerenza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Funzionano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ragionevolmente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bene out-of-the-box ma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possono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beneficiare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del fine-tuning.</a:t>
              </a:r>
            </a:p>
            <a:p>
              <a:pPr marL="0" lvl="0" indent="0" algn="l">
                <a:lnSpc>
                  <a:spcPts val="2300"/>
                </a:lnSpc>
                <a:spcBef>
                  <a:spcPct val="0"/>
                </a:spcBef>
              </a:pPr>
              <a:endParaRPr lang="en-US" sz="1643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685295" y="6043077"/>
            <a:ext cx="7671903" cy="42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2"/>
              </a:lnSpc>
            </a:pPr>
            <a:endParaRPr/>
          </a:p>
        </p:txBody>
      </p:sp>
      <p:grpSp>
        <p:nvGrpSpPr>
          <p:cNvPr id="30" name="Group 30"/>
          <p:cNvGrpSpPr/>
          <p:nvPr/>
        </p:nvGrpSpPr>
        <p:grpSpPr>
          <a:xfrm>
            <a:off x="2646706" y="8822564"/>
            <a:ext cx="13050494" cy="692429"/>
            <a:chOff x="0" y="-6332"/>
            <a:chExt cx="3955261" cy="2098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955261" cy="203525"/>
            </a:xfrm>
            <a:custGeom>
              <a:avLst/>
              <a:gdLst/>
              <a:ahLst/>
              <a:cxnLst/>
              <a:rect l="l" t="t" r="r" b="b"/>
              <a:pathLst>
                <a:path w="3955261" h="203525">
                  <a:moveTo>
                    <a:pt x="10085" y="0"/>
                  </a:moveTo>
                  <a:lnTo>
                    <a:pt x="3945176" y="0"/>
                  </a:lnTo>
                  <a:cubicBezTo>
                    <a:pt x="3950746" y="0"/>
                    <a:pt x="3955261" y="4515"/>
                    <a:pt x="3955261" y="10085"/>
                  </a:cubicBezTo>
                  <a:lnTo>
                    <a:pt x="3955261" y="193440"/>
                  </a:lnTo>
                  <a:cubicBezTo>
                    <a:pt x="3955261" y="199010"/>
                    <a:pt x="3950746" y="203525"/>
                    <a:pt x="3945176" y="203525"/>
                  </a:cubicBezTo>
                  <a:lnTo>
                    <a:pt x="10085" y="203525"/>
                  </a:lnTo>
                  <a:cubicBezTo>
                    <a:pt x="7410" y="203525"/>
                    <a:pt x="4845" y="202462"/>
                    <a:pt x="2954" y="200571"/>
                  </a:cubicBezTo>
                  <a:cubicBezTo>
                    <a:pt x="1063" y="198680"/>
                    <a:pt x="0" y="196115"/>
                    <a:pt x="0" y="193440"/>
                  </a:cubicBezTo>
                  <a:lnTo>
                    <a:pt x="0" y="10085"/>
                  </a:lnTo>
                  <a:cubicBezTo>
                    <a:pt x="0" y="4515"/>
                    <a:pt x="4515" y="0"/>
                    <a:pt x="10085" y="0"/>
                  </a:cubicBezTo>
                  <a:close/>
                </a:path>
              </a:pathLst>
            </a:custGeom>
            <a:solidFill>
              <a:srgbClr val="DCB8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332"/>
              <a:ext cx="3955261" cy="209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a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parita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’ di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parametri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codellama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e’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stato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il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modello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con le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migliori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performance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146016" y="6968054"/>
            <a:ext cx="9621302" cy="1268415"/>
            <a:chOff x="0" y="0"/>
            <a:chExt cx="2246120" cy="29611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246120" cy="296115"/>
            </a:xfrm>
            <a:custGeom>
              <a:avLst/>
              <a:gdLst/>
              <a:ahLst/>
              <a:cxnLst/>
              <a:rect l="l" t="t" r="r" b="b"/>
              <a:pathLst>
                <a:path w="2246120" h="296115">
                  <a:moveTo>
                    <a:pt x="12070" y="0"/>
                  </a:moveTo>
                  <a:lnTo>
                    <a:pt x="2234050" y="0"/>
                  </a:lnTo>
                  <a:cubicBezTo>
                    <a:pt x="2240716" y="0"/>
                    <a:pt x="2246120" y="5404"/>
                    <a:pt x="2246120" y="12070"/>
                  </a:cubicBezTo>
                  <a:lnTo>
                    <a:pt x="2246120" y="284045"/>
                  </a:lnTo>
                  <a:cubicBezTo>
                    <a:pt x="2246120" y="290711"/>
                    <a:pt x="2240716" y="296115"/>
                    <a:pt x="2234050" y="296115"/>
                  </a:cubicBezTo>
                  <a:lnTo>
                    <a:pt x="12070" y="296115"/>
                  </a:lnTo>
                  <a:cubicBezTo>
                    <a:pt x="5404" y="296115"/>
                    <a:pt x="0" y="290711"/>
                    <a:pt x="0" y="284045"/>
                  </a:cubicBezTo>
                  <a:lnTo>
                    <a:pt x="0" y="12070"/>
                  </a:lnTo>
                  <a:cubicBezTo>
                    <a:pt x="0" y="5404"/>
                    <a:pt x="5404" y="0"/>
                    <a:pt x="12070" y="0"/>
                  </a:cubicBezTo>
                  <a:close/>
                </a:path>
              </a:pathLst>
            </a:custGeom>
            <a:solidFill>
              <a:srgbClr val="E8D1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0283"/>
              <a:ext cx="2246120" cy="225832"/>
            </a:xfrm>
            <a:prstGeom prst="rect">
              <a:avLst/>
            </a:prstGeom>
          </p:spPr>
          <p:txBody>
            <a:bodyPr lIns="57311" tIns="57311" rIns="57311" bIns="57311" rtlCol="0" anchor="ctr"/>
            <a:lstStyle/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Comprensione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profonda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Gestiscono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meglio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le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dipendenze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dettagli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del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contesto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 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Conoscenza</a:t>
              </a:r>
              <a:r>
                <a:rPr lang="en-US" sz="1643" b="1" dirty="0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1643" b="1" dirty="0" err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avanzata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: Maggiore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copertura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linguaggi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di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programmazione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tecniche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avanzate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354826" lvl="1" indent="-177413" algn="l">
                <a:lnSpc>
                  <a:spcPts val="2300"/>
                </a:lnSpc>
                <a:buFont typeface="Arial"/>
                <a:buChar char="•"/>
              </a:pP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Prestazioni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elevate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anche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senza fine-tuning, ma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costoso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in termini di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dati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calcolo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se </a:t>
              </a:r>
              <a:r>
                <a:rPr lang="en-US" sz="1643" dirty="0" err="1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richiesto</a:t>
              </a:r>
              <a:r>
                <a:rPr lang="en-US" sz="1643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 lang="en-US" sz="1643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endParaRP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4847074" y="3150664"/>
            <a:ext cx="1235809" cy="0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37" name="AutoShape 37"/>
          <p:cNvSpPr/>
          <p:nvPr/>
        </p:nvSpPr>
        <p:spPr>
          <a:xfrm flipV="1">
            <a:off x="4847074" y="5364556"/>
            <a:ext cx="1235809" cy="0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38" name="AutoShape 38"/>
          <p:cNvSpPr/>
          <p:nvPr/>
        </p:nvSpPr>
        <p:spPr>
          <a:xfrm flipV="1">
            <a:off x="4847074" y="7578449"/>
            <a:ext cx="1235809" cy="0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34880" y="828675"/>
            <a:ext cx="11667155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0761" y="3052108"/>
            <a:ext cx="14649903" cy="389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9849" lvl="1" indent="-479925" algn="just">
              <a:lnSpc>
                <a:spcPts val="6224"/>
              </a:lnSpc>
              <a:buFont typeface="Arial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Complessità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nella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gestione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infrastrutture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cloud.</a:t>
            </a:r>
          </a:p>
          <a:p>
            <a:pPr algn="just">
              <a:lnSpc>
                <a:spcPts val="6224"/>
              </a:lnSpc>
              <a:spcBef>
                <a:spcPct val="0"/>
              </a:spcBef>
            </a:pPr>
            <a:endParaRPr lang="en-US" sz="4445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959849" lvl="1" indent="-479925" algn="just">
              <a:lnSpc>
                <a:spcPts val="6224"/>
              </a:lnSpc>
              <a:buFont typeface="Arial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Importanza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della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sicurezza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tramite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deception.</a:t>
            </a:r>
          </a:p>
          <a:p>
            <a:pPr algn="just">
              <a:lnSpc>
                <a:spcPts val="6224"/>
              </a:lnSpc>
              <a:spcBef>
                <a:spcPct val="0"/>
              </a:spcBef>
            </a:pPr>
            <a:endParaRPr lang="en-US" sz="4445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959849" lvl="1" indent="-479925" algn="just">
              <a:lnSpc>
                <a:spcPts val="6224"/>
              </a:lnSpc>
              <a:buFont typeface="Arial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Necessità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automazione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per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configurazioni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resilienti</a:t>
            </a:r>
            <a:r>
              <a:rPr lang="en-US" sz="4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7273B89-9B99-3ED0-98F6-1685B4DD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32152"/>
            <a:ext cx="14136060" cy="79547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17934" y="828675"/>
            <a:ext cx="10155066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strike="noStrike" dirty="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RISULTATI E CONFRONTO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75878" y="5243599"/>
            <a:ext cx="1689647" cy="168964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Container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8993" y="3460797"/>
            <a:ext cx="2523417" cy="1133439"/>
            <a:chOff x="0" y="0"/>
            <a:chExt cx="664604" cy="2985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HoneyPot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17934" y="828675"/>
            <a:ext cx="9545466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strike="noStrike" dirty="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RISULTATI E CONFRONTO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3092" y="2219932"/>
            <a:ext cx="4744866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CODELLAMA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12761" y="2207381"/>
            <a:ext cx="208482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GPT-4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458993" y="7582609"/>
            <a:ext cx="2523417" cy="1133439"/>
            <a:chOff x="0" y="0"/>
            <a:chExt cx="664604" cy="2985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Monitoring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701060" y="3460797"/>
            <a:ext cx="2523417" cy="1133439"/>
            <a:chOff x="0" y="0"/>
            <a:chExt cx="664604" cy="2985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Alpine HoneyPot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286540" y="3460797"/>
            <a:ext cx="2523417" cy="1133439"/>
            <a:chOff x="0" y="0"/>
            <a:chExt cx="664604" cy="2985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Apache MySQL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701060" y="7582609"/>
            <a:ext cx="2523417" cy="1133439"/>
            <a:chOff x="0" y="0"/>
            <a:chExt cx="664604" cy="2985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Bucket S3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286540" y="7582609"/>
            <a:ext cx="2523417" cy="1133439"/>
            <a:chOff x="0" y="0"/>
            <a:chExt cx="664604" cy="2985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Trap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701060" y="5461472"/>
            <a:ext cx="2523417" cy="1133439"/>
            <a:chOff x="0" y="0"/>
            <a:chExt cx="664604" cy="29851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Nginx HoneyPot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285868" y="5461472"/>
            <a:ext cx="2523417" cy="1133439"/>
            <a:chOff x="0" y="0"/>
            <a:chExt cx="664604" cy="29851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Logger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93800" y="3460797"/>
            <a:ext cx="2523417" cy="1133439"/>
            <a:chOff x="0" y="0"/>
            <a:chExt cx="664604" cy="29851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Redis HoneyPot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64" y="7582609"/>
            <a:ext cx="2523417" cy="1133439"/>
            <a:chOff x="0" y="0"/>
            <a:chExt cx="664604" cy="29851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64604" cy="298519"/>
            </a:xfrm>
            <a:custGeom>
              <a:avLst/>
              <a:gdLst/>
              <a:ahLst/>
              <a:cxnLst/>
              <a:rect l="l" t="t" r="r" b="b"/>
              <a:pathLst>
                <a:path w="664604" h="298519">
                  <a:moveTo>
                    <a:pt x="149259" y="0"/>
                  </a:moveTo>
                  <a:lnTo>
                    <a:pt x="515344" y="0"/>
                  </a:lnTo>
                  <a:cubicBezTo>
                    <a:pt x="597778" y="0"/>
                    <a:pt x="664604" y="66826"/>
                    <a:pt x="664604" y="149259"/>
                  </a:cubicBezTo>
                  <a:lnTo>
                    <a:pt x="664604" y="149259"/>
                  </a:lnTo>
                  <a:cubicBezTo>
                    <a:pt x="664604" y="231693"/>
                    <a:pt x="597778" y="298519"/>
                    <a:pt x="515344" y="298519"/>
                  </a:cubicBezTo>
                  <a:lnTo>
                    <a:pt x="149259" y="298519"/>
                  </a:lnTo>
                  <a:cubicBezTo>
                    <a:pt x="66826" y="298519"/>
                    <a:pt x="0" y="231693"/>
                    <a:pt x="0" y="149259"/>
                  </a:cubicBezTo>
                  <a:lnTo>
                    <a:pt x="0" y="149259"/>
                  </a:lnTo>
                  <a:cubicBezTo>
                    <a:pt x="0" y="66826"/>
                    <a:pt x="66826" y="0"/>
                    <a:pt x="149259" y="0"/>
                  </a:cubicBez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664604" cy="3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ElasticSearch HoneyPot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V="1">
            <a:off x="3720702" y="4594235"/>
            <a:ext cx="0" cy="6493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50" name="AutoShape 50"/>
          <p:cNvSpPr/>
          <p:nvPr/>
        </p:nvSpPr>
        <p:spPr>
          <a:xfrm>
            <a:off x="3720702" y="6933245"/>
            <a:ext cx="0" cy="6493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51" name="AutoShape 51"/>
          <p:cNvSpPr/>
          <p:nvPr/>
        </p:nvSpPr>
        <p:spPr>
          <a:xfrm>
            <a:off x="11755173" y="6873015"/>
            <a:ext cx="0" cy="7095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52" name="AutoShape 52"/>
          <p:cNvSpPr/>
          <p:nvPr/>
        </p:nvSpPr>
        <p:spPr>
          <a:xfrm flipH="1">
            <a:off x="11755173" y="4594235"/>
            <a:ext cx="336" cy="5891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3" name="AutoShape 53"/>
          <p:cNvSpPr/>
          <p:nvPr/>
        </p:nvSpPr>
        <p:spPr>
          <a:xfrm flipH="1" flipV="1">
            <a:off x="12599996" y="6028192"/>
            <a:ext cx="6858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4" name="AutoShape 54"/>
          <p:cNvSpPr/>
          <p:nvPr/>
        </p:nvSpPr>
        <p:spPr>
          <a:xfrm flipV="1">
            <a:off x="10224477" y="6028192"/>
            <a:ext cx="68587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5" name="AutoShape 55"/>
          <p:cNvSpPr/>
          <p:nvPr/>
        </p:nvSpPr>
        <p:spPr>
          <a:xfrm flipH="1">
            <a:off x="12359966" y="4594235"/>
            <a:ext cx="2188282" cy="8672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6" name="AutoShape 56"/>
          <p:cNvSpPr/>
          <p:nvPr/>
        </p:nvSpPr>
        <p:spPr>
          <a:xfrm>
            <a:off x="8962769" y="4594235"/>
            <a:ext cx="2188470" cy="8672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7" name="AutoShape 57"/>
          <p:cNvSpPr/>
          <p:nvPr/>
        </p:nvSpPr>
        <p:spPr>
          <a:xfrm flipV="1">
            <a:off x="8962769" y="6594911"/>
            <a:ext cx="2188470" cy="9876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58" name="AutoShape 58"/>
          <p:cNvSpPr/>
          <p:nvPr/>
        </p:nvSpPr>
        <p:spPr>
          <a:xfrm flipH="1" flipV="1">
            <a:off x="12359966" y="6594911"/>
            <a:ext cx="2188282" cy="9876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59" name="Group 59"/>
          <p:cNvGrpSpPr/>
          <p:nvPr/>
        </p:nvGrpSpPr>
        <p:grpSpPr>
          <a:xfrm>
            <a:off x="10910349" y="5183368"/>
            <a:ext cx="1689647" cy="1689647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Container</a:t>
              </a: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5510220" y="5291497"/>
            <a:ext cx="1598427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FF5757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VS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42321E26-D8D7-2D60-6C8A-AD262A86656D}"/>
              </a:ext>
            </a:extLst>
          </p:cNvPr>
          <p:cNvSpPr txBox="1"/>
          <p:nvPr/>
        </p:nvSpPr>
        <p:spPr>
          <a:xfrm>
            <a:off x="6789906" y="5739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968156" y="3129472"/>
            <a:ext cx="11190266" cy="1976754"/>
            <a:chOff x="0" y="0"/>
            <a:chExt cx="2890768" cy="5106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90769" cy="510653"/>
            </a:xfrm>
            <a:custGeom>
              <a:avLst/>
              <a:gdLst/>
              <a:ahLst/>
              <a:cxnLst/>
              <a:rect l="l" t="t" r="r" b="b"/>
              <a:pathLst>
                <a:path w="2890769" h="510653">
                  <a:moveTo>
                    <a:pt x="20755" y="0"/>
                  </a:moveTo>
                  <a:lnTo>
                    <a:pt x="2870013" y="0"/>
                  </a:lnTo>
                  <a:cubicBezTo>
                    <a:pt x="2881476" y="0"/>
                    <a:pt x="2890769" y="9292"/>
                    <a:pt x="2890769" y="20755"/>
                  </a:cubicBezTo>
                  <a:lnTo>
                    <a:pt x="2890769" y="489897"/>
                  </a:lnTo>
                  <a:cubicBezTo>
                    <a:pt x="2890769" y="501360"/>
                    <a:pt x="2881476" y="510653"/>
                    <a:pt x="2870013" y="510653"/>
                  </a:cubicBezTo>
                  <a:lnTo>
                    <a:pt x="20755" y="510653"/>
                  </a:lnTo>
                  <a:cubicBezTo>
                    <a:pt x="9292" y="510653"/>
                    <a:pt x="0" y="501360"/>
                    <a:pt x="0" y="489897"/>
                  </a:cubicBezTo>
                  <a:lnTo>
                    <a:pt x="0" y="20755"/>
                  </a:lnTo>
                  <a:cubicBezTo>
                    <a:pt x="0" y="9292"/>
                    <a:pt x="9292" y="0"/>
                    <a:pt x="20755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890768" cy="596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CodeLlama, come altri LLM, </a:t>
              </a:r>
              <a:r>
                <a:rPr lang="en-US" sz="21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non ha una comprensione intrinseca del contesto</a:t>
              </a:r>
              <a:r>
                <a:rPr lang="en-US" sz="2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o degli obiettivi specifici della deception.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68156" y="6858115"/>
            <a:ext cx="11190266" cy="1976754"/>
            <a:chOff x="0" y="0"/>
            <a:chExt cx="2890768" cy="5106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0769" cy="510653"/>
            </a:xfrm>
            <a:custGeom>
              <a:avLst/>
              <a:gdLst/>
              <a:ahLst/>
              <a:cxnLst/>
              <a:rect l="l" t="t" r="r" b="b"/>
              <a:pathLst>
                <a:path w="2890769" h="510653">
                  <a:moveTo>
                    <a:pt x="20755" y="0"/>
                  </a:moveTo>
                  <a:lnTo>
                    <a:pt x="2870013" y="0"/>
                  </a:lnTo>
                  <a:cubicBezTo>
                    <a:pt x="2881476" y="0"/>
                    <a:pt x="2890769" y="9292"/>
                    <a:pt x="2890769" y="20755"/>
                  </a:cubicBezTo>
                  <a:lnTo>
                    <a:pt x="2890769" y="489897"/>
                  </a:lnTo>
                  <a:cubicBezTo>
                    <a:pt x="2890769" y="501360"/>
                    <a:pt x="2881476" y="510653"/>
                    <a:pt x="2870013" y="510653"/>
                  </a:cubicBezTo>
                  <a:lnTo>
                    <a:pt x="20755" y="510653"/>
                  </a:lnTo>
                  <a:cubicBezTo>
                    <a:pt x="9292" y="510653"/>
                    <a:pt x="0" y="501360"/>
                    <a:pt x="0" y="489897"/>
                  </a:cubicBezTo>
                  <a:lnTo>
                    <a:pt x="0" y="20755"/>
                  </a:lnTo>
                  <a:cubicBezTo>
                    <a:pt x="0" y="9292"/>
                    <a:pt x="9292" y="0"/>
                    <a:pt x="20755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2890768" cy="596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Non sono</a:t>
              </a:r>
              <a:r>
                <a:rPr lang="en-US" sz="2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2199" b="1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consapevoli </a:t>
              </a:r>
              <a:r>
                <a:rPr lang="en-US" sz="2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delle vulnerabilità reali che gli attaccanti potrebbero sfruttare in un'infrastruttura specifica.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2861596" y="3576367"/>
            <a:ext cx="734447" cy="1082964"/>
          </a:xfrm>
          <a:custGeom>
            <a:avLst/>
            <a:gdLst/>
            <a:ahLst/>
            <a:cxnLst/>
            <a:rect l="l" t="t" r="r" b="b"/>
            <a:pathLst>
              <a:path w="734447" h="1082964">
                <a:moveTo>
                  <a:pt x="0" y="0"/>
                </a:moveTo>
                <a:lnTo>
                  <a:pt x="734446" y="0"/>
                </a:lnTo>
                <a:lnTo>
                  <a:pt x="734446" y="1082964"/>
                </a:lnTo>
                <a:lnTo>
                  <a:pt x="0" y="108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2757465" y="7284032"/>
            <a:ext cx="838577" cy="1124921"/>
          </a:xfrm>
          <a:custGeom>
            <a:avLst/>
            <a:gdLst/>
            <a:ahLst/>
            <a:cxnLst/>
            <a:rect l="l" t="t" r="r" b="b"/>
            <a:pathLst>
              <a:path w="838577" h="1124921">
                <a:moveTo>
                  <a:pt x="0" y="0"/>
                </a:moveTo>
                <a:lnTo>
                  <a:pt x="838577" y="0"/>
                </a:lnTo>
                <a:lnTo>
                  <a:pt x="838577" y="1124921"/>
                </a:lnTo>
                <a:lnTo>
                  <a:pt x="0" y="1124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Box 21"/>
          <p:cNvSpPr txBox="1"/>
          <p:nvPr/>
        </p:nvSpPr>
        <p:spPr>
          <a:xfrm>
            <a:off x="2391580" y="847725"/>
            <a:ext cx="13138955" cy="90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79"/>
              </a:lnSpc>
              <a:spcBef>
                <a:spcPct val="0"/>
              </a:spcBef>
            </a:pPr>
            <a:r>
              <a:rPr lang="en-US" sz="4771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LIMITAZIONI DEI MODELLI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96042" y="6026603"/>
            <a:ext cx="11934492" cy="6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1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Mancanza di consapevolezza sulle vulnerabilià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96042" y="2301944"/>
            <a:ext cx="11934492" cy="6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1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Comprensione del contesto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1547" y="6366502"/>
            <a:ext cx="4559739" cy="1840126"/>
            <a:chOff x="0" y="-32183"/>
            <a:chExt cx="1177912" cy="475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7912" cy="443175"/>
            </a:xfrm>
            <a:custGeom>
              <a:avLst/>
              <a:gdLst/>
              <a:ahLst/>
              <a:cxnLst/>
              <a:rect l="l" t="t" r="r" b="b"/>
              <a:pathLst>
                <a:path w="1177912" h="443175">
                  <a:moveTo>
                    <a:pt x="50937" y="0"/>
                  </a:moveTo>
                  <a:lnTo>
                    <a:pt x="1126975" y="0"/>
                  </a:lnTo>
                  <a:cubicBezTo>
                    <a:pt x="1155107" y="0"/>
                    <a:pt x="1177912" y="22805"/>
                    <a:pt x="1177912" y="50937"/>
                  </a:cubicBezTo>
                  <a:lnTo>
                    <a:pt x="1177912" y="392238"/>
                  </a:lnTo>
                  <a:cubicBezTo>
                    <a:pt x="1177912" y="420370"/>
                    <a:pt x="1155107" y="443175"/>
                    <a:pt x="1126975" y="443175"/>
                  </a:cubicBezTo>
                  <a:lnTo>
                    <a:pt x="50937" y="443175"/>
                  </a:lnTo>
                  <a:cubicBezTo>
                    <a:pt x="22805" y="443175"/>
                    <a:pt x="0" y="420370"/>
                    <a:pt x="0" y="392238"/>
                  </a:cubicBezTo>
                  <a:lnTo>
                    <a:pt x="0" y="50937"/>
                  </a:lnTo>
                  <a:cubicBezTo>
                    <a:pt x="0" y="22805"/>
                    <a:pt x="22805" y="0"/>
                    <a:pt x="50937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2183"/>
              <a:ext cx="1177912" cy="47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Fornire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al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modello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conoscenze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specifiche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sui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concetti</a:t>
              </a:r>
              <a:r>
                <a:rPr lang="en-US" sz="2000" b="1" dirty="0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 di deception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in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sicurezza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informatica e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sulla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gestione</a:t>
              </a:r>
              <a:r>
                <a:rPr lang="en-US" sz="2000" b="1" dirty="0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 di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infrastrutture</a:t>
              </a:r>
              <a:r>
                <a:rPr lang="en-US" sz="2000" b="1" dirty="0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 Terraform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58935" y="6372709"/>
            <a:ext cx="4040747" cy="2047389"/>
            <a:chOff x="-8877" y="-41836"/>
            <a:chExt cx="1043841" cy="5289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4964" cy="443175"/>
            </a:xfrm>
            <a:custGeom>
              <a:avLst/>
              <a:gdLst/>
              <a:ahLst/>
              <a:cxnLst/>
              <a:rect l="l" t="t" r="r" b="b"/>
              <a:pathLst>
                <a:path w="1034964" h="443175">
                  <a:moveTo>
                    <a:pt x="57972" y="0"/>
                  </a:moveTo>
                  <a:lnTo>
                    <a:pt x="976993" y="0"/>
                  </a:lnTo>
                  <a:cubicBezTo>
                    <a:pt x="1009010" y="0"/>
                    <a:pt x="1034964" y="25955"/>
                    <a:pt x="1034964" y="57972"/>
                  </a:cubicBezTo>
                  <a:lnTo>
                    <a:pt x="1034964" y="385203"/>
                  </a:lnTo>
                  <a:cubicBezTo>
                    <a:pt x="1034964" y="417220"/>
                    <a:pt x="1009010" y="443175"/>
                    <a:pt x="976993" y="443175"/>
                  </a:cubicBezTo>
                  <a:lnTo>
                    <a:pt x="57972" y="443175"/>
                  </a:lnTo>
                  <a:cubicBezTo>
                    <a:pt x="25955" y="443175"/>
                    <a:pt x="0" y="417220"/>
                    <a:pt x="0" y="385203"/>
                  </a:cubicBezTo>
                  <a:lnTo>
                    <a:pt x="0" y="57972"/>
                  </a:lnTo>
                  <a:cubicBezTo>
                    <a:pt x="0" y="25955"/>
                    <a:pt x="25955" y="0"/>
                    <a:pt x="57972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8877" y="-41836"/>
              <a:ext cx="1034964" cy="528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000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Rendere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il </a:t>
              </a:r>
              <a:r>
                <a:rPr lang="en-US" sz="2000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modello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più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b="1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consapevole</a:t>
              </a:r>
              <a:r>
                <a:rPr lang="en-US" sz="2000" b="1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 del </a:t>
              </a:r>
              <a:r>
                <a:rPr lang="en-US" sz="2000" b="1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contesto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in cui </a:t>
              </a:r>
              <a:r>
                <a:rPr lang="en-US" sz="2000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operano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le </a:t>
              </a:r>
              <a:r>
                <a:rPr lang="en-US" sz="2000" u="none" strike="noStrike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configurazioni</a:t>
              </a:r>
              <a:r>
                <a:rPr lang="en-US" sz="2000" u="none" strike="noStrike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generate.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70903" y="6491083"/>
            <a:ext cx="4700529" cy="1715545"/>
            <a:chOff x="0" y="0"/>
            <a:chExt cx="1214282" cy="4431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14282" cy="443175"/>
            </a:xfrm>
            <a:custGeom>
              <a:avLst/>
              <a:gdLst/>
              <a:ahLst/>
              <a:cxnLst/>
              <a:rect l="l" t="t" r="r" b="b"/>
              <a:pathLst>
                <a:path w="1214282" h="443175">
                  <a:moveTo>
                    <a:pt x="49411" y="0"/>
                  </a:moveTo>
                  <a:lnTo>
                    <a:pt x="1164871" y="0"/>
                  </a:lnTo>
                  <a:cubicBezTo>
                    <a:pt x="1177976" y="0"/>
                    <a:pt x="1190544" y="5206"/>
                    <a:pt x="1199810" y="14472"/>
                  </a:cubicBezTo>
                  <a:cubicBezTo>
                    <a:pt x="1209077" y="23738"/>
                    <a:pt x="1214282" y="36306"/>
                    <a:pt x="1214282" y="49411"/>
                  </a:cubicBezTo>
                  <a:lnTo>
                    <a:pt x="1214282" y="393764"/>
                  </a:lnTo>
                  <a:cubicBezTo>
                    <a:pt x="1214282" y="406868"/>
                    <a:pt x="1209077" y="419436"/>
                    <a:pt x="1199810" y="428703"/>
                  </a:cubicBezTo>
                  <a:cubicBezTo>
                    <a:pt x="1190544" y="437969"/>
                    <a:pt x="1177976" y="443175"/>
                    <a:pt x="1164871" y="443175"/>
                  </a:cubicBezTo>
                  <a:lnTo>
                    <a:pt x="49411" y="443175"/>
                  </a:lnTo>
                  <a:cubicBezTo>
                    <a:pt x="36306" y="443175"/>
                    <a:pt x="23738" y="437969"/>
                    <a:pt x="14472" y="428703"/>
                  </a:cubicBezTo>
                  <a:cubicBezTo>
                    <a:pt x="5206" y="419436"/>
                    <a:pt x="0" y="406868"/>
                    <a:pt x="0" y="393764"/>
                  </a:cubicBezTo>
                  <a:lnTo>
                    <a:pt x="0" y="49411"/>
                  </a:lnTo>
                  <a:cubicBezTo>
                    <a:pt x="0" y="36306"/>
                    <a:pt x="5206" y="23738"/>
                    <a:pt x="14472" y="14472"/>
                  </a:cubicBezTo>
                  <a:cubicBezTo>
                    <a:pt x="23738" y="5206"/>
                    <a:pt x="36306" y="0"/>
                    <a:pt x="4941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214282" cy="443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Esporre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un set di endpoint </a:t>
              </a:r>
              <a:r>
                <a:rPr lang="en-US" sz="2000" b="1" dirty="0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API 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per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eseguire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le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operazioni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attualmente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gestite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dalla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GUI per </a:t>
              </a:r>
              <a:r>
                <a:rPr lang="en-US" sz="2000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ottenere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 piu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flessibilità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,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scalabilità</a:t>
              </a:r>
              <a:r>
                <a:rPr lang="en-US" sz="2000" dirty="0">
                  <a:solidFill>
                    <a:srgbClr val="000000"/>
                  </a:solidFill>
                  <a:latin typeface="Futura Medium" panose="020B0602020204020303" pitchFamily="34" charset="-79"/>
                  <a:ea typeface="Futura"/>
                  <a:cs typeface="Futura Medium" panose="020B0602020204020303" pitchFamily="34" charset="-79"/>
                  <a:sym typeface="Futura"/>
                </a:rPr>
                <a:t>, </a:t>
              </a:r>
              <a:r>
                <a:rPr lang="en-US" sz="20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Futura Bold"/>
                  <a:cs typeface="FUTURA MEDIUM" panose="020B0602020204020303" pitchFamily="34" charset="-79"/>
                  <a:sym typeface="Futura Bold"/>
                </a:rPr>
                <a:t>automazione</a:t>
              </a:r>
              <a:endParaRPr lang="en-US" sz="2000" b="1" dirty="0">
                <a:solidFill>
                  <a:srgbClr val="000000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8040497" y="3936159"/>
            <a:ext cx="2148022" cy="2148022"/>
          </a:xfrm>
          <a:custGeom>
            <a:avLst/>
            <a:gdLst/>
            <a:ahLst/>
            <a:cxnLst/>
            <a:rect l="l" t="t" r="r" b="b"/>
            <a:pathLst>
              <a:path w="2148022" h="2148022">
                <a:moveTo>
                  <a:pt x="0" y="0"/>
                </a:moveTo>
                <a:lnTo>
                  <a:pt x="2148022" y="0"/>
                </a:lnTo>
                <a:lnTo>
                  <a:pt x="2148022" y="2148022"/>
                </a:lnTo>
                <a:lnTo>
                  <a:pt x="0" y="2148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>
            <a:off x="13437027" y="4115900"/>
            <a:ext cx="1968281" cy="1968281"/>
          </a:xfrm>
          <a:custGeom>
            <a:avLst/>
            <a:gdLst/>
            <a:ahLst/>
            <a:cxnLst/>
            <a:rect l="l" t="t" r="r" b="b"/>
            <a:pathLst>
              <a:path w="1968281" h="1968281">
                <a:moveTo>
                  <a:pt x="0" y="0"/>
                </a:moveTo>
                <a:lnTo>
                  <a:pt x="1968281" y="0"/>
                </a:lnTo>
                <a:lnTo>
                  <a:pt x="1968281" y="1968281"/>
                </a:lnTo>
                <a:lnTo>
                  <a:pt x="0" y="1968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24"/>
          <p:cNvSpPr/>
          <p:nvPr/>
        </p:nvSpPr>
        <p:spPr>
          <a:xfrm>
            <a:off x="2872341" y="4026029"/>
            <a:ext cx="2058151" cy="2058151"/>
          </a:xfrm>
          <a:custGeom>
            <a:avLst/>
            <a:gdLst/>
            <a:ahLst/>
            <a:cxnLst/>
            <a:rect l="l" t="t" r="r" b="b"/>
            <a:pathLst>
              <a:path w="2058151" h="2058151">
                <a:moveTo>
                  <a:pt x="0" y="0"/>
                </a:moveTo>
                <a:lnTo>
                  <a:pt x="2058152" y="0"/>
                </a:lnTo>
                <a:lnTo>
                  <a:pt x="2058152" y="2058152"/>
                </a:lnTo>
                <a:lnTo>
                  <a:pt x="0" y="205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TextBox 25"/>
          <p:cNvSpPr txBox="1"/>
          <p:nvPr/>
        </p:nvSpPr>
        <p:spPr>
          <a:xfrm>
            <a:off x="2403271" y="828675"/>
            <a:ext cx="13138955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SVILUPPI FUTURI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42901" y="2549200"/>
            <a:ext cx="4996395" cy="6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1" dirty="0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Context Awareness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16567" y="2555178"/>
            <a:ext cx="5051594" cy="118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1" dirty="0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3404" b="1" dirty="0" err="1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Addestramento</a:t>
            </a:r>
            <a:r>
              <a:rPr lang="en-US" sz="3404" b="1" dirty="0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 con Dataset </a:t>
            </a:r>
            <a:r>
              <a:rPr lang="en-US" sz="3404" b="1" dirty="0" err="1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Specializzati</a:t>
            </a:r>
            <a:endParaRPr lang="en-US" sz="3404" b="1" dirty="0">
              <a:solidFill>
                <a:srgbClr val="5E17EB"/>
              </a:solidFill>
              <a:latin typeface="Futura Bold"/>
              <a:ea typeface="Futura Bold"/>
              <a:cs typeface="Futura Bold"/>
              <a:sym typeface="Futura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217639" y="2549200"/>
            <a:ext cx="3983625" cy="6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6"/>
              </a:lnSpc>
            </a:pPr>
            <a:r>
              <a:rPr lang="en-US" sz="3404" b="1" dirty="0">
                <a:solidFill>
                  <a:srgbClr val="5E17EB"/>
                </a:solidFill>
                <a:latin typeface="Futura Bold"/>
                <a:ea typeface="Futura Bold"/>
                <a:cs typeface="Futura Bold"/>
                <a:sym typeface="Futura Bold"/>
              </a:rPr>
              <a:t>Endpoint API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93359" y="821693"/>
            <a:ext cx="13501282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OBIETTIVI DEL PROGETTO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939570" y="3085173"/>
            <a:ext cx="11003738" cy="1377666"/>
            <a:chOff x="0" y="0"/>
            <a:chExt cx="3913980" cy="4900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13980" cy="490029"/>
            </a:xfrm>
            <a:custGeom>
              <a:avLst/>
              <a:gdLst/>
              <a:ahLst/>
              <a:cxnLst/>
              <a:rect l="l" t="t" r="r" b="b"/>
              <a:pathLst>
                <a:path w="3913980" h="490029">
                  <a:moveTo>
                    <a:pt x="21107" y="0"/>
                  </a:moveTo>
                  <a:lnTo>
                    <a:pt x="3892873" y="0"/>
                  </a:lnTo>
                  <a:cubicBezTo>
                    <a:pt x="3898471" y="0"/>
                    <a:pt x="3903840" y="2224"/>
                    <a:pt x="3907798" y="6182"/>
                  </a:cubicBezTo>
                  <a:cubicBezTo>
                    <a:pt x="3911757" y="10141"/>
                    <a:pt x="3913980" y="15509"/>
                    <a:pt x="3913980" y="21107"/>
                  </a:cubicBezTo>
                  <a:lnTo>
                    <a:pt x="3913980" y="468922"/>
                  </a:lnTo>
                  <a:cubicBezTo>
                    <a:pt x="3913980" y="474520"/>
                    <a:pt x="3911757" y="479889"/>
                    <a:pt x="3907798" y="483847"/>
                  </a:cubicBezTo>
                  <a:cubicBezTo>
                    <a:pt x="3903840" y="487806"/>
                    <a:pt x="3898471" y="490029"/>
                    <a:pt x="3892873" y="490029"/>
                  </a:cubicBezTo>
                  <a:lnTo>
                    <a:pt x="21107" y="490029"/>
                  </a:lnTo>
                  <a:cubicBezTo>
                    <a:pt x="15509" y="490029"/>
                    <a:pt x="10141" y="487806"/>
                    <a:pt x="6182" y="483847"/>
                  </a:cubicBezTo>
                  <a:cubicBezTo>
                    <a:pt x="2224" y="479889"/>
                    <a:pt x="0" y="474520"/>
                    <a:pt x="0" y="468922"/>
                  </a:cubicBezTo>
                  <a:lnTo>
                    <a:pt x="0" y="21107"/>
                  </a:lnTo>
                  <a:cubicBezTo>
                    <a:pt x="0" y="15509"/>
                    <a:pt x="2224" y="10141"/>
                    <a:pt x="6182" y="6182"/>
                  </a:cubicBezTo>
                  <a:cubicBezTo>
                    <a:pt x="10141" y="2224"/>
                    <a:pt x="15509" y="0"/>
                    <a:pt x="21107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913980" cy="52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80271" y="3324397"/>
            <a:ext cx="923909" cy="899218"/>
            <a:chOff x="0" y="0"/>
            <a:chExt cx="835118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5118" cy="812800"/>
            </a:xfrm>
            <a:custGeom>
              <a:avLst/>
              <a:gdLst/>
              <a:ahLst/>
              <a:cxnLst/>
              <a:rect l="l" t="t" r="r" b="b"/>
              <a:pathLst>
                <a:path w="835118" h="812800">
                  <a:moveTo>
                    <a:pt x="417559" y="0"/>
                  </a:moveTo>
                  <a:cubicBezTo>
                    <a:pt x="186948" y="0"/>
                    <a:pt x="0" y="181951"/>
                    <a:pt x="0" y="406400"/>
                  </a:cubicBezTo>
                  <a:cubicBezTo>
                    <a:pt x="0" y="630849"/>
                    <a:pt x="186948" y="812800"/>
                    <a:pt x="417559" y="812800"/>
                  </a:cubicBezTo>
                  <a:cubicBezTo>
                    <a:pt x="648171" y="812800"/>
                    <a:pt x="835118" y="630849"/>
                    <a:pt x="835118" y="406400"/>
                  </a:cubicBezTo>
                  <a:cubicBezTo>
                    <a:pt x="835118" y="181951"/>
                    <a:pt x="648171" y="0"/>
                    <a:pt x="417559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8292" y="9525"/>
              <a:ext cx="678533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01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123370" y="3258098"/>
            <a:ext cx="10724316" cy="60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Generare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b="1" dirty="0" err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componenti</a:t>
            </a:r>
            <a:r>
              <a:rPr lang="en-US" sz="3205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di deception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in modo</a:t>
            </a:r>
            <a:r>
              <a:rPr lang="en-US" sz="3205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automatizzato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983659" y="4959087"/>
            <a:ext cx="11003738" cy="1377666"/>
            <a:chOff x="0" y="0"/>
            <a:chExt cx="3913980" cy="4900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13980" cy="490029"/>
            </a:xfrm>
            <a:custGeom>
              <a:avLst/>
              <a:gdLst/>
              <a:ahLst/>
              <a:cxnLst/>
              <a:rect l="l" t="t" r="r" b="b"/>
              <a:pathLst>
                <a:path w="3913980" h="490029">
                  <a:moveTo>
                    <a:pt x="21107" y="0"/>
                  </a:moveTo>
                  <a:lnTo>
                    <a:pt x="3892873" y="0"/>
                  </a:lnTo>
                  <a:cubicBezTo>
                    <a:pt x="3898471" y="0"/>
                    <a:pt x="3903840" y="2224"/>
                    <a:pt x="3907798" y="6182"/>
                  </a:cubicBezTo>
                  <a:cubicBezTo>
                    <a:pt x="3911757" y="10141"/>
                    <a:pt x="3913980" y="15509"/>
                    <a:pt x="3913980" y="21107"/>
                  </a:cubicBezTo>
                  <a:lnTo>
                    <a:pt x="3913980" y="468922"/>
                  </a:lnTo>
                  <a:cubicBezTo>
                    <a:pt x="3913980" y="474520"/>
                    <a:pt x="3911757" y="479889"/>
                    <a:pt x="3907798" y="483847"/>
                  </a:cubicBezTo>
                  <a:cubicBezTo>
                    <a:pt x="3903840" y="487806"/>
                    <a:pt x="3898471" y="490029"/>
                    <a:pt x="3892873" y="490029"/>
                  </a:cubicBezTo>
                  <a:lnTo>
                    <a:pt x="21107" y="490029"/>
                  </a:lnTo>
                  <a:cubicBezTo>
                    <a:pt x="15509" y="490029"/>
                    <a:pt x="10141" y="487806"/>
                    <a:pt x="6182" y="483847"/>
                  </a:cubicBezTo>
                  <a:cubicBezTo>
                    <a:pt x="2224" y="479889"/>
                    <a:pt x="0" y="474520"/>
                    <a:pt x="0" y="468922"/>
                  </a:cubicBezTo>
                  <a:lnTo>
                    <a:pt x="0" y="21107"/>
                  </a:lnTo>
                  <a:cubicBezTo>
                    <a:pt x="0" y="15509"/>
                    <a:pt x="2224" y="10141"/>
                    <a:pt x="6182" y="6182"/>
                  </a:cubicBezTo>
                  <a:cubicBezTo>
                    <a:pt x="10141" y="2224"/>
                    <a:pt x="15509" y="0"/>
                    <a:pt x="21107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913980" cy="52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24360" y="5198311"/>
            <a:ext cx="923909" cy="899218"/>
            <a:chOff x="0" y="0"/>
            <a:chExt cx="835118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35118" cy="812800"/>
            </a:xfrm>
            <a:custGeom>
              <a:avLst/>
              <a:gdLst/>
              <a:ahLst/>
              <a:cxnLst/>
              <a:rect l="l" t="t" r="r" b="b"/>
              <a:pathLst>
                <a:path w="835118" h="812800">
                  <a:moveTo>
                    <a:pt x="417559" y="0"/>
                  </a:moveTo>
                  <a:cubicBezTo>
                    <a:pt x="186948" y="0"/>
                    <a:pt x="0" y="181951"/>
                    <a:pt x="0" y="406400"/>
                  </a:cubicBezTo>
                  <a:cubicBezTo>
                    <a:pt x="0" y="630849"/>
                    <a:pt x="186948" y="812800"/>
                    <a:pt x="417559" y="812800"/>
                  </a:cubicBezTo>
                  <a:cubicBezTo>
                    <a:pt x="648171" y="812800"/>
                    <a:pt x="835118" y="630849"/>
                    <a:pt x="835118" y="406400"/>
                  </a:cubicBezTo>
                  <a:cubicBezTo>
                    <a:pt x="835118" y="181951"/>
                    <a:pt x="648171" y="0"/>
                    <a:pt x="417559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292" y="9525"/>
              <a:ext cx="678533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02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891293" y="5148708"/>
            <a:ext cx="9353079" cy="60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Integrare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LLM 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per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generare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configurazioni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coerenti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983659" y="6767678"/>
            <a:ext cx="11003738" cy="1377666"/>
            <a:chOff x="0" y="0"/>
            <a:chExt cx="3913980" cy="4900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913980" cy="490029"/>
            </a:xfrm>
            <a:custGeom>
              <a:avLst/>
              <a:gdLst/>
              <a:ahLst/>
              <a:cxnLst/>
              <a:rect l="l" t="t" r="r" b="b"/>
              <a:pathLst>
                <a:path w="3913980" h="490029">
                  <a:moveTo>
                    <a:pt x="21107" y="0"/>
                  </a:moveTo>
                  <a:lnTo>
                    <a:pt x="3892873" y="0"/>
                  </a:lnTo>
                  <a:cubicBezTo>
                    <a:pt x="3898471" y="0"/>
                    <a:pt x="3903840" y="2224"/>
                    <a:pt x="3907798" y="6182"/>
                  </a:cubicBezTo>
                  <a:cubicBezTo>
                    <a:pt x="3911757" y="10141"/>
                    <a:pt x="3913980" y="15509"/>
                    <a:pt x="3913980" y="21107"/>
                  </a:cubicBezTo>
                  <a:lnTo>
                    <a:pt x="3913980" y="468922"/>
                  </a:lnTo>
                  <a:cubicBezTo>
                    <a:pt x="3913980" y="474520"/>
                    <a:pt x="3911757" y="479889"/>
                    <a:pt x="3907798" y="483847"/>
                  </a:cubicBezTo>
                  <a:cubicBezTo>
                    <a:pt x="3903840" y="487806"/>
                    <a:pt x="3898471" y="490029"/>
                    <a:pt x="3892873" y="490029"/>
                  </a:cubicBezTo>
                  <a:lnTo>
                    <a:pt x="21107" y="490029"/>
                  </a:lnTo>
                  <a:cubicBezTo>
                    <a:pt x="15509" y="490029"/>
                    <a:pt x="10141" y="487806"/>
                    <a:pt x="6182" y="483847"/>
                  </a:cubicBezTo>
                  <a:cubicBezTo>
                    <a:pt x="2224" y="479889"/>
                    <a:pt x="0" y="474520"/>
                    <a:pt x="0" y="468922"/>
                  </a:cubicBezTo>
                  <a:lnTo>
                    <a:pt x="0" y="21107"/>
                  </a:lnTo>
                  <a:cubicBezTo>
                    <a:pt x="0" y="15509"/>
                    <a:pt x="2224" y="10141"/>
                    <a:pt x="6182" y="6182"/>
                  </a:cubicBezTo>
                  <a:cubicBezTo>
                    <a:pt x="10141" y="2224"/>
                    <a:pt x="15509" y="0"/>
                    <a:pt x="21107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913980" cy="52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224360" y="7006902"/>
            <a:ext cx="923909" cy="899218"/>
            <a:chOff x="0" y="0"/>
            <a:chExt cx="835118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35118" cy="812800"/>
            </a:xfrm>
            <a:custGeom>
              <a:avLst/>
              <a:gdLst/>
              <a:ahLst/>
              <a:cxnLst/>
              <a:rect l="l" t="t" r="r" b="b"/>
              <a:pathLst>
                <a:path w="835118" h="812800">
                  <a:moveTo>
                    <a:pt x="417559" y="0"/>
                  </a:moveTo>
                  <a:cubicBezTo>
                    <a:pt x="186948" y="0"/>
                    <a:pt x="0" y="181951"/>
                    <a:pt x="0" y="406400"/>
                  </a:cubicBezTo>
                  <a:cubicBezTo>
                    <a:pt x="0" y="630849"/>
                    <a:pt x="186948" y="812800"/>
                    <a:pt x="417559" y="812800"/>
                  </a:cubicBezTo>
                  <a:cubicBezTo>
                    <a:pt x="648171" y="812800"/>
                    <a:pt x="835118" y="630849"/>
                    <a:pt x="835118" y="406400"/>
                  </a:cubicBezTo>
                  <a:cubicBezTo>
                    <a:pt x="835118" y="181951"/>
                    <a:pt x="648171" y="0"/>
                    <a:pt x="417559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8292" y="9525"/>
              <a:ext cx="678533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03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894184" y="6977508"/>
            <a:ext cx="11079792" cy="60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Automatizzare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l’intero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lifecycle di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una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architettura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3205" b="1" dirty="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Terraform</a:t>
            </a:r>
            <a:r>
              <a:rPr lang="en-US" sz="3205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142282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77580" y="828675"/>
            <a:ext cx="14441363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COMPONENTI DI DECEPTION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883473" y="3554330"/>
            <a:ext cx="4014749" cy="4818550"/>
            <a:chOff x="0" y="0"/>
            <a:chExt cx="1307705" cy="15695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36903" y="3554330"/>
            <a:ext cx="4014749" cy="4818550"/>
            <a:chOff x="0" y="0"/>
            <a:chExt cx="1307705" cy="15695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89777" y="3554330"/>
            <a:ext cx="4014749" cy="4818550"/>
            <a:chOff x="0" y="0"/>
            <a:chExt cx="1307705" cy="15695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76557" y="3218563"/>
            <a:ext cx="2225159" cy="671536"/>
            <a:chOff x="0" y="0"/>
            <a:chExt cx="674387" cy="2035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cosa sono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29708" y="3218563"/>
            <a:ext cx="2225159" cy="671536"/>
            <a:chOff x="0" y="0"/>
            <a:chExt cx="674387" cy="2035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obiettivi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82860" y="3218563"/>
            <a:ext cx="2225159" cy="671536"/>
            <a:chOff x="0" y="0"/>
            <a:chExt cx="674387" cy="2035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Componenti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222388" y="4226319"/>
            <a:ext cx="3529838" cy="1760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Strumenti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tecniche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e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strategie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per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ingannare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e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confondere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attacchi</a:t>
            </a:r>
            <a:r>
              <a:rPr lang="en-US" sz="25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malevoli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69111" y="4226319"/>
            <a:ext cx="3346351" cy="49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Rallentanto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gli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attacchi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69352" y="5658343"/>
            <a:ext cx="4014749" cy="95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Raccolgono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informazioni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sugli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attaccanti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93408" y="7248686"/>
            <a:ext cx="410173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Aumentare la complessità della rete.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658601" y="4534799"/>
            <a:ext cx="3439812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Honeypot, Honeynet.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89777" y="7220121"/>
            <a:ext cx="40147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Falsi servizi cloud.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13024" y="6694142"/>
            <a:ext cx="3677546" cy="134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Proteggono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risorse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critiche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 un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infrastruttura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99753" y="5013100"/>
            <a:ext cx="3439812" cy="1349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Risorse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fittizie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(files, </a:t>
            </a: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credenziali</a:t>
            </a: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, database).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19040" y="3420940"/>
            <a:ext cx="4014749" cy="4818550"/>
            <a:chOff x="0" y="0"/>
            <a:chExt cx="1307705" cy="15695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50281" y="3420940"/>
            <a:ext cx="4014749" cy="4818550"/>
            <a:chOff x="0" y="0"/>
            <a:chExt cx="1307705" cy="15695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40024" y="3420940"/>
            <a:ext cx="4014749" cy="4818550"/>
            <a:chOff x="0" y="0"/>
            <a:chExt cx="1307705" cy="15695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12123" y="3085173"/>
            <a:ext cx="2225159" cy="671536"/>
            <a:chOff x="0" y="0"/>
            <a:chExt cx="674387" cy="2035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COS’E’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043086" y="3085173"/>
            <a:ext cx="2225159" cy="671536"/>
            <a:chOff x="0" y="0"/>
            <a:chExt cx="674387" cy="2035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FLUSSO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533107" y="3085173"/>
            <a:ext cx="2225159" cy="671536"/>
            <a:chOff x="0" y="0"/>
            <a:chExt cx="674387" cy="2035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VANTAGGI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129405" y="3988953"/>
            <a:ext cx="3037878" cy="244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Tool open source per l’Infrastructure as Code (IaC).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9884" y="6896202"/>
            <a:ext cx="333692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File di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configurazione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dichiarativi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24800" y="4401409"/>
            <a:ext cx="2537626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Inizializzazione</a:t>
            </a:r>
            <a:endParaRPr lang="en-US" sz="2599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182730" y="5725440"/>
            <a:ext cx="4014749" cy="49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Creazione del Piano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50281" y="6896202"/>
            <a:ext cx="410173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Applicazione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dei</a:t>
            </a:r>
            <a:r>
              <a:rPr lang="en-US" sz="24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cambiamenti</a:t>
            </a:r>
            <a:endParaRPr lang="en-US" sz="2499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815622" y="4401483"/>
            <a:ext cx="3660130" cy="49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Infrastruttura immutabile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638312" y="6896202"/>
            <a:ext cx="4014749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Indipendente dalla piattaforma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40024" y="5751475"/>
            <a:ext cx="4014749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Scalabilità</a:t>
            </a:r>
            <a:endParaRPr lang="en-US" sz="2499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160929" y="828675"/>
            <a:ext cx="6722987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TERRAFORM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61806" y="3923634"/>
            <a:ext cx="5182664" cy="5182664"/>
          </a:xfrm>
          <a:custGeom>
            <a:avLst/>
            <a:gdLst/>
            <a:ahLst/>
            <a:cxnLst/>
            <a:rect l="l" t="t" r="r" b="b"/>
            <a:pathLst>
              <a:path w="5182664" h="5182664">
                <a:moveTo>
                  <a:pt x="0" y="0"/>
                </a:moveTo>
                <a:lnTo>
                  <a:pt x="5182664" y="0"/>
                </a:lnTo>
                <a:lnTo>
                  <a:pt x="5182664" y="5182664"/>
                </a:lnTo>
                <a:lnTo>
                  <a:pt x="0" y="518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2160929" y="828675"/>
            <a:ext cx="2297160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LLM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1806" y="2414366"/>
            <a:ext cx="13718933" cy="105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0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Modello di intelligenza artificiale progettato per elaborare, generare e comprendere il linguaggio umano o altri linguaggi strutturati come il codice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16862" y="3656934"/>
            <a:ext cx="8698544" cy="570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092" lvl="1" indent="-310046" algn="l">
              <a:lnSpc>
                <a:spcPts val="5629"/>
              </a:lnSpc>
              <a:buFont typeface="Arial"/>
              <a:buChar char="•"/>
            </a:pPr>
            <a:r>
              <a:rPr lang="en-US" sz="2872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Architettura </a:t>
            </a: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Transformer</a:t>
            </a:r>
          </a:p>
          <a:p>
            <a:pPr marL="620092" lvl="1" indent="-310046" algn="l">
              <a:lnSpc>
                <a:spcPts val="5629"/>
              </a:lnSpc>
              <a:buFont typeface="Arial"/>
              <a:buChar char="•"/>
            </a:pP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Scalabilità</a:t>
            </a:r>
            <a:r>
              <a:rPr lang="en-US" sz="287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e parallelizzazione</a:t>
            </a:r>
          </a:p>
          <a:p>
            <a:pPr marL="620092" lvl="1" indent="-310046" algn="l">
              <a:lnSpc>
                <a:spcPts val="5629"/>
              </a:lnSpc>
              <a:buFont typeface="Arial"/>
              <a:buChar char="•"/>
            </a:pPr>
            <a:r>
              <a:rPr lang="en-US" sz="2872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Addestramento in due fasi: </a:t>
            </a: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Pretraining</a:t>
            </a:r>
            <a:r>
              <a:rPr lang="en-US" sz="2872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 e </a:t>
            </a: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Fine-tuning</a:t>
            </a:r>
          </a:p>
          <a:p>
            <a:pPr marL="620092" lvl="1" indent="-310046" algn="l">
              <a:lnSpc>
                <a:spcPts val="5629"/>
              </a:lnSpc>
              <a:buFont typeface="Arial"/>
              <a:buChar char="•"/>
            </a:pPr>
            <a:r>
              <a:rPr lang="en-US" sz="2872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Capacità </a:t>
            </a: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Generative</a:t>
            </a:r>
          </a:p>
          <a:p>
            <a:pPr marL="620092" lvl="1" indent="-310046" algn="l">
              <a:lnSpc>
                <a:spcPts val="5629"/>
              </a:lnSpc>
              <a:buFont typeface="Arial"/>
              <a:buChar char="•"/>
            </a:pPr>
            <a:r>
              <a:rPr lang="en-US" sz="2872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In-Context Learning</a:t>
            </a:r>
            <a:r>
              <a:rPr lang="en-US" sz="2872" b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: Capacità di imparare a svolgere nuovi task, senza un addestramento specifico.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51495" y="4362248"/>
            <a:ext cx="14857923" cy="3076549"/>
          </a:xfrm>
          <a:custGeom>
            <a:avLst/>
            <a:gdLst/>
            <a:ahLst/>
            <a:cxnLst/>
            <a:rect l="l" t="t" r="r" b="b"/>
            <a:pathLst>
              <a:path w="14857923" h="3076549">
                <a:moveTo>
                  <a:pt x="0" y="0"/>
                </a:moveTo>
                <a:lnTo>
                  <a:pt x="14857923" y="0"/>
                </a:lnTo>
                <a:lnTo>
                  <a:pt x="14857923" y="3076548"/>
                </a:lnTo>
                <a:lnTo>
                  <a:pt x="0" y="3076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12" r="-1744"/>
            </a:stretch>
          </a:blipFill>
          <a:ln w="38100" cap="sq">
            <a:gradFill>
              <a:gsLst>
                <a:gs pos="0">
                  <a:srgbClr val="8C20CD">
                    <a:alpha val="100000"/>
                  </a:srgbClr>
                </a:gs>
                <a:gs pos="100000">
                  <a:srgbClr val="CB99FD">
                    <a:alpha val="100000"/>
                  </a:srgbClr>
                </a:gs>
              </a:gsLst>
              <a:lin ang="2700000"/>
            </a:gradFill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14" name="Group 14"/>
          <p:cNvGrpSpPr/>
          <p:nvPr/>
        </p:nvGrpSpPr>
        <p:grpSpPr>
          <a:xfrm>
            <a:off x="1851495" y="2949565"/>
            <a:ext cx="8883836" cy="816197"/>
            <a:chOff x="0" y="-57150"/>
            <a:chExt cx="2692457" cy="316829"/>
          </a:xfrm>
        </p:grpSpPr>
        <p:sp>
          <p:nvSpPr>
            <p:cNvPr id="15" name="Freeform 15"/>
            <p:cNvSpPr/>
            <p:nvPr/>
          </p:nvSpPr>
          <p:spPr>
            <a:xfrm>
              <a:off x="0" y="-57150"/>
              <a:ext cx="2692457" cy="316829"/>
            </a:xfrm>
            <a:custGeom>
              <a:avLst/>
              <a:gdLst/>
              <a:ahLst/>
              <a:cxnLst/>
              <a:rect l="l" t="t" r="r" b="b"/>
              <a:pathLst>
                <a:path w="2692457" h="203525">
                  <a:moveTo>
                    <a:pt x="14815" y="0"/>
                  </a:moveTo>
                  <a:lnTo>
                    <a:pt x="2677642" y="0"/>
                  </a:lnTo>
                  <a:cubicBezTo>
                    <a:pt x="2681571" y="0"/>
                    <a:pt x="2685339" y="1561"/>
                    <a:pt x="2688118" y="4339"/>
                  </a:cubicBezTo>
                  <a:cubicBezTo>
                    <a:pt x="2690896" y="7117"/>
                    <a:pt x="2692457" y="10886"/>
                    <a:pt x="2692457" y="14815"/>
                  </a:cubicBezTo>
                  <a:lnTo>
                    <a:pt x="2692457" y="188710"/>
                  </a:lnTo>
                  <a:cubicBezTo>
                    <a:pt x="2692457" y="196892"/>
                    <a:pt x="2685824" y="203525"/>
                    <a:pt x="2677642" y="203525"/>
                  </a:cubicBezTo>
                  <a:lnTo>
                    <a:pt x="14815" y="203525"/>
                  </a:lnTo>
                  <a:cubicBezTo>
                    <a:pt x="6633" y="203525"/>
                    <a:pt x="0" y="196892"/>
                    <a:pt x="0" y="188710"/>
                  </a:cubicBezTo>
                  <a:lnTo>
                    <a:pt x="0" y="14815"/>
                  </a:lnTo>
                  <a:cubicBezTo>
                    <a:pt x="0" y="6633"/>
                    <a:pt x="6633" y="0"/>
                    <a:pt x="14815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69245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LLAMA - Large Language Model Meta AI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65546" y="828675"/>
            <a:ext cx="6868929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CODELLAMA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775349" y="8262589"/>
            <a:ext cx="11934069" cy="860104"/>
            <a:chOff x="0" y="-57150"/>
            <a:chExt cx="3616902" cy="260675"/>
          </a:xfrm>
        </p:grpSpPr>
        <p:sp>
          <p:nvSpPr>
            <p:cNvPr id="19" name="Freeform 19"/>
            <p:cNvSpPr/>
            <p:nvPr/>
          </p:nvSpPr>
          <p:spPr>
            <a:xfrm>
              <a:off x="0" y="-57150"/>
              <a:ext cx="3616902" cy="260675"/>
            </a:xfrm>
            <a:custGeom>
              <a:avLst/>
              <a:gdLst/>
              <a:ahLst/>
              <a:cxnLst/>
              <a:rect l="l" t="t" r="r" b="b"/>
              <a:pathLst>
                <a:path w="3616902" h="203525">
                  <a:moveTo>
                    <a:pt x="11028" y="0"/>
                  </a:moveTo>
                  <a:lnTo>
                    <a:pt x="3605873" y="0"/>
                  </a:lnTo>
                  <a:cubicBezTo>
                    <a:pt x="3611964" y="0"/>
                    <a:pt x="3616902" y="4938"/>
                    <a:pt x="3616902" y="11028"/>
                  </a:cubicBezTo>
                  <a:lnTo>
                    <a:pt x="3616902" y="192496"/>
                  </a:lnTo>
                  <a:cubicBezTo>
                    <a:pt x="3616902" y="198587"/>
                    <a:pt x="3611964" y="203525"/>
                    <a:pt x="3605873" y="203525"/>
                  </a:cubicBezTo>
                  <a:lnTo>
                    <a:pt x="11028" y="203525"/>
                  </a:lnTo>
                  <a:cubicBezTo>
                    <a:pt x="4938" y="203525"/>
                    <a:pt x="0" y="198587"/>
                    <a:pt x="0" y="192496"/>
                  </a:cubicBezTo>
                  <a:lnTo>
                    <a:pt x="0" y="11028"/>
                  </a:lnTo>
                  <a:cubicBezTo>
                    <a:pt x="0" y="4938"/>
                    <a:pt x="4938" y="0"/>
                    <a:pt x="11028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616902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7B: 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meno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risorse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hardware +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sufficiente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per </a:t>
              </a:r>
              <a:r>
                <a:rPr lang="en-US" sz="2700" dirty="0" err="1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esempi</a:t>
              </a:r>
              <a:r>
                <a:rPr lang="en-US" sz="2700" dirty="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 di testing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60929" y="828675"/>
            <a:ext cx="8636859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ALTRI MODELLI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19040" y="3420940"/>
            <a:ext cx="4014749" cy="4818550"/>
            <a:chOff x="0" y="0"/>
            <a:chExt cx="1307705" cy="15695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50281" y="3420940"/>
            <a:ext cx="4014749" cy="4818550"/>
            <a:chOff x="0" y="0"/>
            <a:chExt cx="1307705" cy="15695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40024" y="3420940"/>
            <a:ext cx="4014749" cy="4818550"/>
            <a:chOff x="0" y="0"/>
            <a:chExt cx="1307705" cy="15695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7705" cy="1569523"/>
            </a:xfrm>
            <a:custGeom>
              <a:avLst/>
              <a:gdLst/>
              <a:ahLst/>
              <a:cxnLst/>
              <a:rect l="l" t="t" r="r" b="b"/>
              <a:pathLst>
                <a:path w="1307705" h="1569523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1511672"/>
                  </a:lnTo>
                  <a:cubicBezTo>
                    <a:pt x="1307705" y="1527015"/>
                    <a:pt x="1301610" y="1541730"/>
                    <a:pt x="1290761" y="1552579"/>
                  </a:cubicBezTo>
                  <a:cubicBezTo>
                    <a:pt x="1279912" y="1563428"/>
                    <a:pt x="1265197" y="1569523"/>
                    <a:pt x="1249854" y="1569523"/>
                  </a:cubicBezTo>
                  <a:lnTo>
                    <a:pt x="57851" y="1569523"/>
                  </a:lnTo>
                  <a:cubicBezTo>
                    <a:pt x="42508" y="1569523"/>
                    <a:pt x="27793" y="1563428"/>
                    <a:pt x="16944" y="1552579"/>
                  </a:cubicBezTo>
                  <a:cubicBezTo>
                    <a:pt x="6095" y="1541730"/>
                    <a:pt x="0" y="1527015"/>
                    <a:pt x="0" y="1511672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07705" cy="160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12123" y="3085173"/>
            <a:ext cx="2225159" cy="671536"/>
            <a:chOff x="0" y="0"/>
            <a:chExt cx="674387" cy="2035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≤ 3B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33107" y="3085173"/>
            <a:ext cx="2225159" cy="671536"/>
            <a:chOff x="0" y="0"/>
            <a:chExt cx="674387" cy="2035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≥ 13B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45076" y="3085173"/>
            <a:ext cx="2225159" cy="671536"/>
            <a:chOff x="0" y="0"/>
            <a:chExt cx="674387" cy="2035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7B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877435" y="4395524"/>
            <a:ext cx="2533129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CodeLLAMA:7B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20874" y="5708448"/>
            <a:ext cx="2446249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StarCoder2:7B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20874" y="7021372"/>
            <a:ext cx="2497818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codegemma:7B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496308" y="4395523"/>
            <a:ext cx="2047770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LLama3.2:3B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4400" y="4361102"/>
            <a:ext cx="2673753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CodeLLAMA:13B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02832" y="5708447"/>
            <a:ext cx="2673753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StartCoder2:15B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435923" y="5708447"/>
            <a:ext cx="2355277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LLama3.2:0.5B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418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  <a:ln>
              <a:solidFill>
                <a:srgbClr val="5E17EC"/>
              </a:solidFill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  <a:ln>
              <a:solidFill>
                <a:srgbClr val="5E17EC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8877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5E17EB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49775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-3496108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478818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5E17E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59532" y="2591752"/>
            <a:ext cx="4418136" cy="1028700"/>
            <a:chOff x="0" y="0"/>
            <a:chExt cx="1339021" cy="3117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39021" cy="311772"/>
            </a:xfrm>
            <a:custGeom>
              <a:avLst/>
              <a:gdLst/>
              <a:ahLst/>
              <a:cxnLst/>
              <a:rect l="l" t="t" r="r" b="b"/>
              <a:pathLst>
                <a:path w="1339021" h="311772">
                  <a:moveTo>
                    <a:pt x="29789" y="0"/>
                  </a:moveTo>
                  <a:lnTo>
                    <a:pt x="1309232" y="0"/>
                  </a:lnTo>
                  <a:cubicBezTo>
                    <a:pt x="1325684" y="0"/>
                    <a:pt x="1339021" y="13337"/>
                    <a:pt x="1339021" y="29789"/>
                  </a:cubicBezTo>
                  <a:lnTo>
                    <a:pt x="1339021" y="281983"/>
                  </a:lnTo>
                  <a:cubicBezTo>
                    <a:pt x="1339021" y="298435"/>
                    <a:pt x="1325684" y="311772"/>
                    <a:pt x="1309232" y="311772"/>
                  </a:cubicBezTo>
                  <a:lnTo>
                    <a:pt x="29789" y="311772"/>
                  </a:lnTo>
                  <a:cubicBezTo>
                    <a:pt x="13337" y="311772"/>
                    <a:pt x="0" y="298435"/>
                    <a:pt x="0" y="281983"/>
                  </a:cubicBezTo>
                  <a:lnTo>
                    <a:pt x="0" y="29789"/>
                  </a:lnTo>
                  <a:cubicBezTo>
                    <a:pt x="0" y="13337"/>
                    <a:pt x="13337" y="0"/>
                    <a:pt x="29789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339021" cy="368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Character-Level Tokenization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59532" y="4579535"/>
            <a:ext cx="4378264" cy="1028700"/>
            <a:chOff x="0" y="0"/>
            <a:chExt cx="1326936" cy="3117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6936" cy="311772"/>
            </a:xfrm>
            <a:custGeom>
              <a:avLst/>
              <a:gdLst/>
              <a:ahLst/>
              <a:cxnLst/>
              <a:rect l="l" t="t" r="r" b="b"/>
              <a:pathLst>
                <a:path w="1326936" h="311772">
                  <a:moveTo>
                    <a:pt x="30060" y="0"/>
                  </a:moveTo>
                  <a:lnTo>
                    <a:pt x="1296876" y="0"/>
                  </a:lnTo>
                  <a:cubicBezTo>
                    <a:pt x="1313478" y="0"/>
                    <a:pt x="1326936" y="13459"/>
                    <a:pt x="1326936" y="30060"/>
                  </a:cubicBezTo>
                  <a:lnTo>
                    <a:pt x="1326936" y="281711"/>
                  </a:lnTo>
                  <a:cubicBezTo>
                    <a:pt x="1326936" y="289684"/>
                    <a:pt x="1323769" y="297330"/>
                    <a:pt x="1318132" y="302967"/>
                  </a:cubicBezTo>
                  <a:cubicBezTo>
                    <a:pt x="1312494" y="308605"/>
                    <a:pt x="1304849" y="311772"/>
                    <a:pt x="1296876" y="311772"/>
                  </a:cubicBezTo>
                  <a:lnTo>
                    <a:pt x="30060" y="311772"/>
                  </a:lnTo>
                  <a:cubicBezTo>
                    <a:pt x="22088" y="311772"/>
                    <a:pt x="14442" y="308605"/>
                    <a:pt x="8805" y="302967"/>
                  </a:cubicBezTo>
                  <a:cubicBezTo>
                    <a:pt x="3167" y="297330"/>
                    <a:pt x="0" y="289684"/>
                    <a:pt x="0" y="281711"/>
                  </a:cubicBezTo>
                  <a:lnTo>
                    <a:pt x="0" y="30060"/>
                  </a:lnTo>
                  <a:cubicBezTo>
                    <a:pt x="0" y="22088"/>
                    <a:pt x="3167" y="14442"/>
                    <a:pt x="8805" y="8805"/>
                  </a:cubicBezTo>
                  <a:cubicBezTo>
                    <a:pt x="14442" y="3167"/>
                    <a:pt x="22088" y="0"/>
                    <a:pt x="30060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26936" cy="368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Word-Level Tokenization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28138" y="3620452"/>
            <a:ext cx="4418136" cy="1028700"/>
            <a:chOff x="0" y="0"/>
            <a:chExt cx="1339021" cy="3117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9021" cy="311772"/>
            </a:xfrm>
            <a:custGeom>
              <a:avLst/>
              <a:gdLst/>
              <a:ahLst/>
              <a:cxnLst/>
              <a:rect l="l" t="t" r="r" b="b"/>
              <a:pathLst>
                <a:path w="1339021" h="311772">
                  <a:moveTo>
                    <a:pt x="29789" y="0"/>
                  </a:moveTo>
                  <a:lnTo>
                    <a:pt x="1309232" y="0"/>
                  </a:lnTo>
                  <a:cubicBezTo>
                    <a:pt x="1325684" y="0"/>
                    <a:pt x="1339021" y="13337"/>
                    <a:pt x="1339021" y="29789"/>
                  </a:cubicBezTo>
                  <a:lnTo>
                    <a:pt x="1339021" y="281983"/>
                  </a:lnTo>
                  <a:cubicBezTo>
                    <a:pt x="1339021" y="298435"/>
                    <a:pt x="1325684" y="311772"/>
                    <a:pt x="1309232" y="311772"/>
                  </a:cubicBezTo>
                  <a:lnTo>
                    <a:pt x="29789" y="311772"/>
                  </a:lnTo>
                  <a:cubicBezTo>
                    <a:pt x="13337" y="311772"/>
                    <a:pt x="0" y="298435"/>
                    <a:pt x="0" y="281983"/>
                  </a:cubicBezTo>
                  <a:lnTo>
                    <a:pt x="0" y="29789"/>
                  </a:lnTo>
                  <a:cubicBezTo>
                    <a:pt x="0" y="13337"/>
                    <a:pt x="13337" y="0"/>
                    <a:pt x="29789" y="0"/>
                  </a:cubicBezTo>
                  <a:close/>
                </a:path>
              </a:pathLst>
            </a:custGeom>
            <a:solidFill>
              <a:srgbClr val="F4ED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39021" cy="368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Subword Tokenization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445267" y="5977425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7429831" y="6158082"/>
            <a:ext cx="4014749" cy="3000601"/>
            <a:chOff x="0" y="0"/>
            <a:chExt cx="1307705" cy="9773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07705" cy="977371"/>
            </a:xfrm>
            <a:custGeom>
              <a:avLst/>
              <a:gdLst/>
              <a:ahLst/>
              <a:cxnLst/>
              <a:rect l="l" t="t" r="r" b="b"/>
              <a:pathLst>
                <a:path w="1307705" h="977371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919520"/>
                  </a:lnTo>
                  <a:cubicBezTo>
                    <a:pt x="1307705" y="951470"/>
                    <a:pt x="1281804" y="977371"/>
                    <a:pt x="1249854" y="977371"/>
                  </a:cubicBezTo>
                  <a:lnTo>
                    <a:pt x="57851" y="977371"/>
                  </a:lnTo>
                  <a:cubicBezTo>
                    <a:pt x="42508" y="977371"/>
                    <a:pt x="27793" y="971276"/>
                    <a:pt x="16944" y="960427"/>
                  </a:cubicBezTo>
                  <a:cubicBezTo>
                    <a:pt x="6095" y="949578"/>
                    <a:pt x="0" y="934863"/>
                    <a:pt x="0" y="919520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07705" cy="1015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24626" y="5630142"/>
            <a:ext cx="2225159" cy="671536"/>
            <a:chOff x="0" y="0"/>
            <a:chExt cx="674387" cy="2035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llama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77237" y="6995407"/>
            <a:ext cx="4014749" cy="2099023"/>
            <a:chOff x="0" y="0"/>
            <a:chExt cx="1307705" cy="6837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07705" cy="683705"/>
            </a:xfrm>
            <a:custGeom>
              <a:avLst/>
              <a:gdLst/>
              <a:ahLst/>
              <a:cxnLst/>
              <a:rect l="l" t="t" r="r" b="b"/>
              <a:pathLst>
                <a:path w="1307705" h="683705">
                  <a:moveTo>
                    <a:pt x="57851" y="0"/>
                  </a:moveTo>
                  <a:lnTo>
                    <a:pt x="1249854" y="0"/>
                  </a:lnTo>
                  <a:cubicBezTo>
                    <a:pt x="1265197" y="0"/>
                    <a:pt x="1279912" y="6095"/>
                    <a:pt x="1290761" y="16944"/>
                  </a:cubicBezTo>
                  <a:cubicBezTo>
                    <a:pt x="1301610" y="27793"/>
                    <a:pt x="1307705" y="42508"/>
                    <a:pt x="1307705" y="57851"/>
                  </a:cubicBezTo>
                  <a:lnTo>
                    <a:pt x="1307705" y="625854"/>
                  </a:lnTo>
                  <a:cubicBezTo>
                    <a:pt x="1307705" y="657804"/>
                    <a:pt x="1281804" y="683705"/>
                    <a:pt x="1249854" y="683705"/>
                  </a:cubicBezTo>
                  <a:lnTo>
                    <a:pt x="57851" y="683705"/>
                  </a:lnTo>
                  <a:cubicBezTo>
                    <a:pt x="42508" y="683705"/>
                    <a:pt x="27793" y="677610"/>
                    <a:pt x="16944" y="666761"/>
                  </a:cubicBezTo>
                  <a:cubicBezTo>
                    <a:pt x="6095" y="655911"/>
                    <a:pt x="0" y="641197"/>
                    <a:pt x="0" y="625854"/>
                  </a:cubicBezTo>
                  <a:lnTo>
                    <a:pt x="0" y="57851"/>
                  </a:lnTo>
                  <a:cubicBezTo>
                    <a:pt x="0" y="42508"/>
                    <a:pt x="6095" y="27793"/>
                    <a:pt x="16944" y="16944"/>
                  </a:cubicBezTo>
                  <a:cubicBezTo>
                    <a:pt x="27793" y="6095"/>
                    <a:pt x="42508" y="0"/>
                    <a:pt x="57851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307705" cy="721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072033" y="6534930"/>
            <a:ext cx="2225159" cy="671536"/>
            <a:chOff x="0" y="0"/>
            <a:chExt cx="674387" cy="2035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74387" cy="203525"/>
            </a:xfrm>
            <a:custGeom>
              <a:avLst/>
              <a:gdLst/>
              <a:ahLst/>
              <a:cxnLst/>
              <a:rect l="l" t="t" r="r" b="b"/>
              <a:pathLst>
                <a:path w="674387" h="203525">
                  <a:moveTo>
                    <a:pt x="59148" y="0"/>
                  </a:moveTo>
                  <a:lnTo>
                    <a:pt x="615240" y="0"/>
                  </a:lnTo>
                  <a:cubicBezTo>
                    <a:pt x="630926" y="0"/>
                    <a:pt x="645971" y="6232"/>
                    <a:pt x="657063" y="17324"/>
                  </a:cubicBezTo>
                  <a:cubicBezTo>
                    <a:pt x="668155" y="28416"/>
                    <a:pt x="674387" y="43461"/>
                    <a:pt x="674387" y="59148"/>
                  </a:cubicBezTo>
                  <a:lnTo>
                    <a:pt x="674387" y="144377"/>
                  </a:lnTo>
                  <a:cubicBezTo>
                    <a:pt x="674387" y="160064"/>
                    <a:pt x="668155" y="175109"/>
                    <a:pt x="657063" y="186201"/>
                  </a:cubicBezTo>
                  <a:cubicBezTo>
                    <a:pt x="645971" y="197293"/>
                    <a:pt x="630926" y="203525"/>
                    <a:pt x="615240" y="203525"/>
                  </a:cubicBezTo>
                  <a:lnTo>
                    <a:pt x="59148" y="203525"/>
                  </a:lnTo>
                  <a:cubicBezTo>
                    <a:pt x="43461" y="203525"/>
                    <a:pt x="28416" y="197293"/>
                    <a:pt x="17324" y="186201"/>
                  </a:cubicBezTo>
                  <a:cubicBezTo>
                    <a:pt x="6232" y="175109"/>
                    <a:pt x="0" y="160064"/>
                    <a:pt x="0" y="144377"/>
                  </a:cubicBezTo>
                  <a:lnTo>
                    <a:pt x="0" y="59148"/>
                  </a:lnTo>
                  <a:cubicBezTo>
                    <a:pt x="0" y="43461"/>
                    <a:pt x="6232" y="28416"/>
                    <a:pt x="17324" y="17324"/>
                  </a:cubicBezTo>
                  <a:cubicBezTo>
                    <a:pt x="28416" y="6232"/>
                    <a:pt x="43461" y="0"/>
                    <a:pt x="59148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74387" cy="26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codellama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H="1">
            <a:off x="9437206" y="4649153"/>
            <a:ext cx="0" cy="980989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36" name="AutoShape 36"/>
          <p:cNvSpPr/>
          <p:nvPr/>
        </p:nvSpPr>
        <p:spPr>
          <a:xfrm flipV="1">
            <a:off x="5957733" y="3086100"/>
            <a:ext cx="2117952" cy="0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7" name="AutoShape 37"/>
          <p:cNvSpPr/>
          <p:nvPr/>
        </p:nvSpPr>
        <p:spPr>
          <a:xfrm flipH="1">
            <a:off x="8070855" y="3106102"/>
            <a:ext cx="0" cy="514350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38" name="AutoShape 38"/>
          <p:cNvSpPr/>
          <p:nvPr/>
        </p:nvSpPr>
        <p:spPr>
          <a:xfrm>
            <a:off x="8070855" y="4649153"/>
            <a:ext cx="0" cy="451197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arrow" w="med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9" name="AutoShape 39"/>
          <p:cNvSpPr/>
          <p:nvPr/>
        </p:nvSpPr>
        <p:spPr>
          <a:xfrm>
            <a:off x="5937797" y="5099210"/>
            <a:ext cx="2157825" cy="1139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0" name="Freeform 40"/>
          <p:cNvSpPr/>
          <p:nvPr/>
        </p:nvSpPr>
        <p:spPr>
          <a:xfrm>
            <a:off x="1504051" y="5804534"/>
            <a:ext cx="5135205" cy="3453766"/>
          </a:xfrm>
          <a:custGeom>
            <a:avLst/>
            <a:gdLst/>
            <a:ahLst/>
            <a:cxnLst/>
            <a:rect l="l" t="t" r="r" b="b"/>
            <a:pathLst>
              <a:path w="5135205" h="3453766">
                <a:moveTo>
                  <a:pt x="0" y="0"/>
                </a:moveTo>
                <a:lnTo>
                  <a:pt x="5135205" y="0"/>
                </a:lnTo>
                <a:lnTo>
                  <a:pt x="5135205" y="3453766"/>
                </a:lnTo>
                <a:lnTo>
                  <a:pt x="0" y="3453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1" name="TextBox 41"/>
          <p:cNvSpPr txBox="1"/>
          <p:nvPr/>
        </p:nvSpPr>
        <p:spPr>
          <a:xfrm>
            <a:off x="2188713" y="908331"/>
            <a:ext cx="10014209" cy="9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TOKENIZZAZIONE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516152" y="7360086"/>
            <a:ext cx="3336920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Elementi chiave di prorammazione come token distinti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845241" y="6447391"/>
            <a:ext cx="3177431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Migliore comprensione del contesto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45241" y="7788215"/>
            <a:ext cx="333692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Equilibrio vocabolario - efficienza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346695" y="4473158"/>
            <a:ext cx="3675835" cy="1219503"/>
            <a:chOff x="0" y="0"/>
            <a:chExt cx="1197312" cy="39722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97312" cy="397223"/>
            </a:xfrm>
            <a:custGeom>
              <a:avLst/>
              <a:gdLst/>
              <a:ahLst/>
              <a:cxnLst/>
              <a:rect l="l" t="t" r="r" b="b"/>
              <a:pathLst>
                <a:path w="1197312" h="397223">
                  <a:moveTo>
                    <a:pt x="63185" y="0"/>
                  </a:moveTo>
                  <a:lnTo>
                    <a:pt x="1134127" y="0"/>
                  </a:lnTo>
                  <a:cubicBezTo>
                    <a:pt x="1169023" y="0"/>
                    <a:pt x="1197312" y="28289"/>
                    <a:pt x="1197312" y="63185"/>
                  </a:cubicBezTo>
                  <a:lnTo>
                    <a:pt x="1197312" y="334038"/>
                  </a:lnTo>
                  <a:cubicBezTo>
                    <a:pt x="1197312" y="368934"/>
                    <a:pt x="1169023" y="397223"/>
                    <a:pt x="1134127" y="397223"/>
                  </a:cubicBezTo>
                  <a:lnTo>
                    <a:pt x="63185" y="397223"/>
                  </a:lnTo>
                  <a:cubicBezTo>
                    <a:pt x="28289" y="397223"/>
                    <a:pt x="0" y="368934"/>
                    <a:pt x="0" y="334038"/>
                  </a:cubicBezTo>
                  <a:lnTo>
                    <a:pt x="0" y="63185"/>
                  </a:lnTo>
                  <a:cubicBezTo>
                    <a:pt x="0" y="28289"/>
                    <a:pt x="28289" y="0"/>
                    <a:pt x="63185" y="0"/>
                  </a:cubicBezTo>
                  <a:close/>
                </a:path>
              </a:pathLst>
            </a:custGeom>
            <a:solidFill>
              <a:srgbClr val="F4EDF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197312" cy="435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516152" y="3622219"/>
            <a:ext cx="3336920" cy="1028700"/>
            <a:chOff x="0" y="0"/>
            <a:chExt cx="1011333" cy="31177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11333" cy="311772"/>
            </a:xfrm>
            <a:custGeom>
              <a:avLst/>
              <a:gdLst/>
              <a:ahLst/>
              <a:cxnLst/>
              <a:rect l="l" t="t" r="r" b="b"/>
              <a:pathLst>
                <a:path w="1011333" h="311772">
                  <a:moveTo>
                    <a:pt x="39441" y="0"/>
                  </a:moveTo>
                  <a:lnTo>
                    <a:pt x="971891" y="0"/>
                  </a:lnTo>
                  <a:cubicBezTo>
                    <a:pt x="982352" y="0"/>
                    <a:pt x="992384" y="4155"/>
                    <a:pt x="999780" y="11552"/>
                  </a:cubicBezTo>
                  <a:cubicBezTo>
                    <a:pt x="1007177" y="18949"/>
                    <a:pt x="1011333" y="28981"/>
                    <a:pt x="1011333" y="39441"/>
                  </a:cubicBezTo>
                  <a:lnTo>
                    <a:pt x="1011333" y="272331"/>
                  </a:lnTo>
                  <a:cubicBezTo>
                    <a:pt x="1011333" y="294113"/>
                    <a:pt x="993674" y="311772"/>
                    <a:pt x="971891" y="311772"/>
                  </a:cubicBezTo>
                  <a:lnTo>
                    <a:pt x="39441" y="311772"/>
                  </a:lnTo>
                  <a:cubicBezTo>
                    <a:pt x="17658" y="311772"/>
                    <a:pt x="0" y="294113"/>
                    <a:pt x="0" y="272331"/>
                  </a:cubicBezTo>
                  <a:lnTo>
                    <a:pt x="0" y="39441"/>
                  </a:lnTo>
                  <a:cubicBezTo>
                    <a:pt x="0" y="17658"/>
                    <a:pt x="17658" y="0"/>
                    <a:pt x="39441" y="0"/>
                  </a:cubicBezTo>
                  <a:close/>
                </a:path>
              </a:pathLst>
            </a:custGeom>
            <a:solidFill>
              <a:srgbClr val="E8D1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011333" cy="368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bpe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orwester"/>
                  <a:ea typeface="Norwester"/>
                  <a:cs typeface="Norwester"/>
                  <a:sym typeface="Norwester"/>
                </a:rPr>
                <a:t>Byte Pair Encoding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2516152" y="4590988"/>
            <a:ext cx="333692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Sequenze di caratteri più frequenti ⮕ Token</a:t>
            </a:r>
          </a:p>
        </p:txBody>
      </p:sp>
      <p:sp>
        <p:nvSpPr>
          <p:cNvPr id="52" name="AutoShape 52"/>
          <p:cNvSpPr/>
          <p:nvPr/>
        </p:nvSpPr>
        <p:spPr>
          <a:xfrm>
            <a:off x="11646274" y="4134802"/>
            <a:ext cx="869878" cy="6128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53" name="AutoShape 53"/>
          <p:cNvSpPr/>
          <p:nvPr/>
        </p:nvSpPr>
        <p:spPr>
          <a:xfrm>
            <a:off x="14184612" y="5692662"/>
            <a:ext cx="0" cy="842269"/>
          </a:xfrm>
          <a:prstGeom prst="line">
            <a:avLst/>
          </a:prstGeom>
          <a:ln w="47625" cap="flat">
            <a:solidFill>
              <a:srgbClr val="5E17E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779</Words>
  <Application>Microsoft Macintosh PowerPoint</Application>
  <PresentationFormat>Personalizzato</PresentationFormat>
  <Paragraphs>150</Paragraphs>
  <Slides>23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4" baseType="lpstr">
      <vt:lpstr>Aptos</vt:lpstr>
      <vt:lpstr>Futura Ultra-Bold</vt:lpstr>
      <vt:lpstr>Arial</vt:lpstr>
      <vt:lpstr>Norwester</vt:lpstr>
      <vt:lpstr>Futura Bold</vt:lpstr>
      <vt:lpstr>Futura Medium</vt:lpstr>
      <vt:lpstr>Futura</vt:lpstr>
      <vt:lpstr>Calibri</vt:lpstr>
      <vt:lpstr>Open Sans</vt:lpstr>
      <vt:lpstr>Futura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Deception Elements with LLM</dc:title>
  <cp:lastModifiedBy>Nicole Giulianelli - nicole.giulianelli@studio.unibo.it</cp:lastModifiedBy>
  <cp:revision>2</cp:revision>
  <dcterms:created xsi:type="dcterms:W3CDTF">2006-08-16T00:00:00Z</dcterms:created>
  <dcterms:modified xsi:type="dcterms:W3CDTF">2024-12-14T17:42:21Z</dcterms:modified>
  <dc:identifier>DAGZBc2waeU</dc:identifier>
</cp:coreProperties>
</file>